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59" r:id="rId3"/>
    <p:sldId id="267" r:id="rId4"/>
    <p:sldId id="290" r:id="rId5"/>
    <p:sldId id="272" r:id="rId6"/>
    <p:sldId id="273" r:id="rId7"/>
    <p:sldId id="274" r:id="rId8"/>
    <p:sldId id="281" r:id="rId9"/>
    <p:sldId id="292" r:id="rId10"/>
    <p:sldId id="291" r:id="rId11"/>
    <p:sldId id="280" r:id="rId12"/>
    <p:sldId id="284" r:id="rId13"/>
    <p:sldId id="288" r:id="rId14"/>
    <p:sldId id="285" r:id="rId15"/>
    <p:sldId id="289" r:id="rId16"/>
    <p:sldId id="279" r:id="rId17"/>
    <p:sldId id="283" r:id="rId18"/>
    <p:sldId id="276" r:id="rId19"/>
    <p:sldId id="266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pos="7083" userDrawn="1">
          <p15:clr>
            <a:srgbClr val="A4A3A4"/>
          </p15:clr>
        </p15:guide>
        <p15:guide id="5" orient="horz" pos="381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AAA1"/>
    <a:srgbClr val="A25C5D"/>
    <a:srgbClr val="D5D5D3"/>
    <a:srgbClr val="596F6E"/>
    <a:srgbClr val="6179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9" autoAdjust="0"/>
    <p:restoredTop sz="96400" autoAdjust="0"/>
  </p:normalViewPr>
  <p:slideViewPr>
    <p:cSldViewPr snapToGrid="0">
      <p:cViewPr varScale="1">
        <p:scale>
          <a:sx n="115" d="100"/>
          <a:sy n="115" d="100"/>
        </p:scale>
        <p:origin x="144" y="-60"/>
      </p:cViewPr>
      <p:guideLst>
        <p:guide orient="horz" pos="2160"/>
        <p:guide pos="3840"/>
        <p:guide pos="597"/>
        <p:guide pos="7083"/>
        <p:guide orient="horz" pos="381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92D50B-8196-4763-974D-8AA7C72F8175}" type="datetimeFigureOut">
              <a:rPr lang="ko-KR" altLang="en-US" smtClean="0"/>
              <a:t>2023-05-27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FCA150-4319-4D90-AC31-978645B116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0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저희는 </a:t>
            </a:r>
            <a:r>
              <a:rPr lang="ko-KR" altLang="en-US" dirty="0" err="1"/>
              <a:t>캡스톤</a:t>
            </a:r>
            <a:r>
              <a:rPr lang="ko-KR" altLang="en-US" dirty="0"/>
              <a:t> 디자인으로 화재 경보 및 알림 서비스를 주제로 선택한 한밭대학교 정보통신공학과 정수와 </a:t>
            </a:r>
            <a:r>
              <a:rPr lang="ko-KR" altLang="en-US" dirty="0" err="1"/>
              <a:t>아이들팀</a:t>
            </a:r>
            <a:r>
              <a:rPr lang="ko-KR" altLang="en-US" dirty="0"/>
              <a:t> 입니다</a:t>
            </a:r>
            <a:r>
              <a:rPr lang="en-US" altLang="ko-KR" dirty="0"/>
              <a:t>. </a:t>
            </a:r>
            <a:r>
              <a:rPr lang="ko-KR" altLang="en-US" dirty="0"/>
              <a:t>조원은 박정수 송인혁 송유리학생으로 구성되어 있고 담당교수님은 </a:t>
            </a:r>
            <a:r>
              <a:rPr lang="ko-KR" altLang="en-US" dirty="0" err="1"/>
              <a:t>박종권</a:t>
            </a:r>
            <a:r>
              <a:rPr lang="ko-KR" altLang="en-US" dirty="0"/>
              <a:t> </a:t>
            </a:r>
            <a:r>
              <a:rPr lang="ko-KR" altLang="en-US" dirty="0" err="1"/>
              <a:t>교수님입니다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FCA150-4319-4D90-AC31-978645B116E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00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보이시는 부분이 앞서 말했던 </a:t>
            </a:r>
            <a:r>
              <a:rPr lang="ko-KR" altLang="en-US" dirty="0" err="1"/>
              <a:t>트윌리오</a:t>
            </a:r>
            <a:r>
              <a:rPr lang="ko-KR" altLang="en-US" dirty="0"/>
              <a:t> 사이트에서 받은 </a:t>
            </a:r>
            <a:r>
              <a:rPr lang="en-US" altLang="ko-KR" dirty="0"/>
              <a:t>SID</a:t>
            </a:r>
            <a:r>
              <a:rPr lang="ko-KR" altLang="en-US" dirty="0"/>
              <a:t>와 </a:t>
            </a:r>
            <a:r>
              <a:rPr lang="en-US" altLang="ko-KR" dirty="0"/>
              <a:t>Token,</a:t>
            </a:r>
            <a:r>
              <a:rPr lang="ko-KR" altLang="en-US" dirty="0"/>
              <a:t> 내 가상 번호입니다</a:t>
            </a:r>
            <a:r>
              <a:rPr lang="en-US" altLang="ko-KR" dirty="0"/>
              <a:t>. </a:t>
            </a:r>
            <a:r>
              <a:rPr lang="ko-KR" altLang="en-US" dirty="0"/>
              <a:t>이를 이용해서</a:t>
            </a:r>
            <a:endParaRPr lang="en-US" altLang="ko-KR" dirty="0"/>
          </a:p>
          <a:p>
            <a:r>
              <a:rPr lang="ko-KR" altLang="en-US" dirty="0"/>
              <a:t>화재가 감지되면 바로 문자메시지로 받을 수 있게 설계 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다음은 데이터 송수신을 위한 서버를 살펴보겠습니다</a:t>
            </a:r>
            <a:r>
              <a:rPr lang="en-US" altLang="ko-KR" baseline="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CA150-4319-4D90-AC31-978645B116E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420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r>
              <a:rPr lang="ko-KR" altLang="en-US" baseline="0" dirty="0"/>
              <a:t>보이시는 서버는 </a:t>
            </a:r>
            <a:r>
              <a:rPr lang="en-US" altLang="ko-KR" baseline="0" dirty="0"/>
              <a:t>one M2M </a:t>
            </a:r>
            <a:r>
              <a:rPr lang="ko-KR" altLang="en-US" baseline="0" dirty="0"/>
              <a:t>기반의 오픈소스 소프트웨어 </a:t>
            </a:r>
            <a:r>
              <a:rPr lang="en-US" altLang="ko-KR" baseline="0" dirty="0" err="1"/>
              <a:t>Iot</a:t>
            </a:r>
            <a:r>
              <a:rPr lang="en-US" altLang="ko-KR" baseline="0" dirty="0"/>
              <a:t> Server platform</a:t>
            </a:r>
            <a:r>
              <a:rPr lang="ko-KR" altLang="en-US" baseline="0" dirty="0"/>
              <a:t>인 </a:t>
            </a:r>
            <a:r>
              <a:rPr lang="ko-KR" altLang="en-US" baseline="0" dirty="0" err="1"/>
              <a:t>모비우스</a:t>
            </a:r>
            <a:r>
              <a:rPr lang="ko-KR" altLang="en-US" baseline="0" dirty="0"/>
              <a:t> 서버입니다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해당 서버에는 코드에 설정한 포맷을 통해 센서 값을 저장합니다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좌측을 보시면 화재가 발생하지 않았을 때의 상태로 정상 상태로 표시되고</a:t>
            </a:r>
            <a:r>
              <a:rPr lang="en-US" altLang="ko-KR" baseline="0" dirty="0"/>
              <a:t>,</a:t>
            </a:r>
            <a:r>
              <a:rPr lang="ko-KR" altLang="en-US" baseline="0" dirty="0"/>
              <a:t> 우측에는 화재가 발생했을 때 의 상태이며 화재 발생 상태로 표시됩니다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다음은 안드로이드 스튜디오 코드를 </a:t>
            </a:r>
            <a:r>
              <a:rPr lang="ko-KR" altLang="en-US" baseline="0" dirty="0" err="1"/>
              <a:t>살표보겠습니다</a:t>
            </a:r>
            <a:r>
              <a:rPr lang="en-US" altLang="ko-KR" baseline="0" dirty="0"/>
              <a:t>.  </a:t>
            </a:r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FCA150-4319-4D90-AC31-978645B116E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7653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안드로이드 스튜디오에서는 앱에서 현장 상황을 실시간으로 볼 수 있게 </a:t>
            </a:r>
            <a:r>
              <a:rPr lang="ko-KR" altLang="en-US" dirty="0" err="1"/>
              <a:t>웹뷰에</a:t>
            </a:r>
            <a:r>
              <a:rPr lang="ko-KR" altLang="en-US" dirty="0"/>
              <a:t> 대한 코드를 작성 하였고</a:t>
            </a:r>
            <a:r>
              <a:rPr lang="en-US" altLang="ko-KR" dirty="0"/>
              <a:t>, </a:t>
            </a:r>
            <a:r>
              <a:rPr lang="ko-KR" altLang="en-US" dirty="0"/>
              <a:t>서버에서 </a:t>
            </a:r>
            <a:r>
              <a:rPr lang="ko-KR" altLang="en-US" dirty="0" err="1"/>
              <a:t>온도값과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CA150-4319-4D90-AC31-978645B116E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2274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1" dirty="0"/>
          </a:p>
          <a:p>
            <a:r>
              <a:rPr lang="ko-KR" altLang="en-US" b="1" dirty="0"/>
              <a:t> 현재 상태 값을 받기 위해 </a:t>
            </a:r>
            <a:r>
              <a:rPr lang="en-US" altLang="ko-KR" b="1" dirty="0"/>
              <a:t>HTTP</a:t>
            </a:r>
            <a:r>
              <a:rPr lang="ko-KR" altLang="en-US" b="1" dirty="0"/>
              <a:t>를 요청하는 코드를 작성 하였습니다</a:t>
            </a:r>
            <a:r>
              <a:rPr lang="en-US" altLang="ko-KR" b="1" dirty="0"/>
              <a:t>.</a:t>
            </a:r>
          </a:p>
          <a:p>
            <a:r>
              <a:rPr lang="ko-KR" altLang="en-US" b="1" dirty="0"/>
              <a:t>다음으로 안드로이드 스튜디오로 앱을 디자인 한 부분을 살펴보겠습니다</a:t>
            </a:r>
            <a:r>
              <a:rPr lang="en-US" altLang="ko-KR" b="1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CA150-4319-4D90-AC31-978645B116E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013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온도 우측에 서버에서 요청한 </a:t>
            </a:r>
            <a:r>
              <a:rPr lang="ko-KR" altLang="en-US" dirty="0" err="1"/>
              <a:t>온도값을</a:t>
            </a:r>
            <a:r>
              <a:rPr lang="ko-KR" altLang="en-US" dirty="0"/>
              <a:t> 출력하며</a:t>
            </a:r>
            <a:r>
              <a:rPr lang="en-US" altLang="ko-KR" dirty="0"/>
              <a:t>, </a:t>
            </a:r>
            <a:r>
              <a:rPr lang="ko-KR" altLang="en-US" dirty="0"/>
              <a:t>현재 상태 우측에는 화재 상태인지 정상상태인지 값을 출력합니다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밑에 </a:t>
            </a:r>
            <a:r>
              <a:rPr lang="en-US" altLang="ko-KR" dirty="0" err="1"/>
              <a:t>Webview</a:t>
            </a:r>
            <a:r>
              <a:rPr lang="ko-KR" altLang="en-US" dirty="0"/>
              <a:t>에는 실시간 현장 상황을 볼 수 있게 디자인 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CA150-4319-4D90-AC31-978645B116E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5169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EFF39D2A-4D1E-4887-A866-7E7A64B9B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보이시는 사진이 실제 만들어진 앱 구조입니다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다음으로 최종적인 동작 영상을 보여 드리겠습니다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FCA150-4319-4D90-AC31-978645B116E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64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해당 영상에서 </a:t>
            </a:r>
            <a:r>
              <a:rPr lang="ko-KR" altLang="en-US" dirty="0" err="1"/>
              <a:t>보시다시피</a:t>
            </a:r>
            <a:r>
              <a:rPr lang="ko-KR" altLang="en-US" dirty="0"/>
              <a:t> 화재가 발생할 시 경보음이 발생함과 동시에 문자 메시지로 알림을 받게 되고</a:t>
            </a:r>
            <a:r>
              <a:rPr lang="en-US" altLang="ko-KR" dirty="0"/>
              <a:t>, </a:t>
            </a:r>
            <a:r>
              <a:rPr lang="ko-KR" altLang="en-US" dirty="0"/>
              <a:t>알림을 받은 사용자는 앱으로 실내 환경과 현장을 확인할 수 있습니다</a:t>
            </a:r>
            <a:r>
              <a:rPr lang="en-US" altLang="ko-KR" dirty="0"/>
              <a:t>. </a:t>
            </a:r>
            <a:r>
              <a:rPr lang="ko-KR" altLang="en-US" dirty="0"/>
              <a:t>이를 통해 사람이 없는 산업 또는 가정속에서 화재가 </a:t>
            </a:r>
            <a:r>
              <a:rPr lang="ko-KR" altLang="en-US" dirty="0" err="1"/>
              <a:t>발생할시</a:t>
            </a:r>
            <a:r>
              <a:rPr lang="ko-KR" altLang="en-US" dirty="0"/>
              <a:t> </a:t>
            </a:r>
            <a:r>
              <a:rPr lang="ko-KR" altLang="en-US" dirty="0" err="1"/>
              <a:t>어디에서든</a:t>
            </a:r>
            <a:r>
              <a:rPr lang="ko-KR" altLang="en-US" dirty="0"/>
              <a:t> 빠른 확인을 하여 </a:t>
            </a:r>
            <a:r>
              <a:rPr lang="en-US" altLang="ko-KR" dirty="0"/>
              <a:t>119</a:t>
            </a:r>
            <a:r>
              <a:rPr lang="ko-KR" altLang="en-US" dirty="0"/>
              <a:t>를 불러 불이 커지기 전에 대처 할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그리고 화재 상황 이외에도 현장 모니터링이 필요한 환경에서도 사용이 가능하다는 장점이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상품성으로 </a:t>
            </a:r>
            <a:r>
              <a:rPr lang="ko-KR" altLang="en-US" dirty="0" err="1"/>
              <a:t>바라보았을때</a:t>
            </a:r>
            <a:r>
              <a:rPr lang="en-US" altLang="ko-KR" dirty="0"/>
              <a:t> </a:t>
            </a:r>
            <a:r>
              <a:rPr lang="ko-KR" altLang="en-US" dirty="0"/>
              <a:t>이 경보기는 추후 시장에서 유통되고 사용되었을 때</a:t>
            </a:r>
            <a:r>
              <a:rPr lang="en-US" altLang="ko-KR" dirty="0"/>
              <a:t>, </a:t>
            </a:r>
            <a:r>
              <a:rPr lang="ko-KR" altLang="en-US" dirty="0"/>
              <a:t>일반 </a:t>
            </a:r>
            <a:r>
              <a:rPr lang="ko-KR" altLang="en-US" dirty="0" err="1"/>
              <a:t>가정뿐만</a:t>
            </a:r>
            <a:r>
              <a:rPr lang="ko-KR" altLang="en-US" dirty="0"/>
              <a:t> 아니라 산업 현장에서도 보다 유용하게 사용할 수 있는 경보기입니다</a:t>
            </a:r>
            <a:r>
              <a:rPr lang="en-US" altLang="ko-KR" dirty="0"/>
              <a:t>. </a:t>
            </a:r>
            <a:r>
              <a:rPr lang="ko-KR" altLang="en-US" dirty="0"/>
              <a:t>모니터링 기능이 필요한 환경에서도</a:t>
            </a:r>
            <a:r>
              <a:rPr lang="en-US" altLang="ko-KR" dirty="0"/>
              <a:t>, </a:t>
            </a:r>
            <a:r>
              <a:rPr lang="ko-KR" altLang="en-US" dirty="0"/>
              <a:t>필요하지 않은 환경에서도 언제든 화재를 </a:t>
            </a:r>
            <a:r>
              <a:rPr lang="ko-KR" altLang="en-US" dirty="0" err="1"/>
              <a:t>알림받을</a:t>
            </a:r>
            <a:r>
              <a:rPr lang="ko-KR" altLang="en-US" dirty="0"/>
              <a:t> 수 있기 때문에 새 화재 경보기를 구매하려는 사람들에게 좋은 상품이 될 것입니다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FCA150-4319-4D90-AC31-978645B116E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6062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마지막으로 기획하면서 참고한 자료를 보여드리며  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FCA150-4319-4D90-AC31-978645B116E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6234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발표영상을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FCA150-4319-4D90-AC31-978645B116E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115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제작배경</a:t>
            </a:r>
            <a:r>
              <a:rPr lang="en-US" altLang="ko-KR" dirty="0"/>
              <a:t>, </a:t>
            </a:r>
            <a:r>
              <a:rPr lang="ko-KR" altLang="en-US" dirty="0"/>
              <a:t>프로젝트 연구목표</a:t>
            </a:r>
            <a:r>
              <a:rPr lang="en-US" altLang="ko-KR" dirty="0"/>
              <a:t>, </a:t>
            </a:r>
            <a:r>
              <a:rPr lang="ko-KR" altLang="en-US" dirty="0"/>
              <a:t>제작과정</a:t>
            </a:r>
            <a:r>
              <a:rPr lang="en-US" altLang="ko-KR" dirty="0"/>
              <a:t>, </a:t>
            </a:r>
            <a:r>
              <a:rPr lang="ko-KR" altLang="en-US" dirty="0"/>
              <a:t>최종동작영상</a:t>
            </a:r>
            <a:r>
              <a:rPr lang="en-US" altLang="ko-KR" dirty="0"/>
              <a:t>, </a:t>
            </a:r>
            <a:r>
              <a:rPr lang="ko-KR" altLang="en-US" dirty="0"/>
              <a:t>마무리 순으로 진행되며 제작과정에서 블록도</a:t>
            </a:r>
            <a:r>
              <a:rPr lang="en-US" altLang="ko-KR" dirty="0"/>
              <a:t>, </a:t>
            </a:r>
            <a:r>
              <a:rPr lang="ko-KR" altLang="en-US" dirty="0" err="1"/>
              <a:t>라즈베리파이</a:t>
            </a:r>
            <a:r>
              <a:rPr lang="ko-KR" altLang="en-US" dirty="0"/>
              <a:t> 코드 및 센서</a:t>
            </a:r>
            <a:r>
              <a:rPr lang="en-US" altLang="ko-KR" dirty="0"/>
              <a:t>, </a:t>
            </a:r>
            <a:r>
              <a:rPr lang="ko-KR" altLang="en-US" dirty="0"/>
              <a:t>데이터 송수신을 위한 서버 활용</a:t>
            </a:r>
            <a:r>
              <a:rPr lang="en-US" altLang="ko-KR" dirty="0"/>
              <a:t>, </a:t>
            </a:r>
            <a:r>
              <a:rPr lang="ko-KR" altLang="en-US" dirty="0"/>
              <a:t>안드로이드 스튜디오 코드 및 </a:t>
            </a:r>
            <a:r>
              <a:rPr lang="ko-KR" altLang="en-US" dirty="0" err="1"/>
              <a:t>앱구조에</a:t>
            </a:r>
            <a:r>
              <a:rPr lang="ko-KR" altLang="en-US" dirty="0"/>
              <a:t> 대해 자세하게 설명하겠습니다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FCA150-4319-4D90-AC31-978645B116E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699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r>
              <a:rPr lang="ko-KR" altLang="en-US" baseline="0" dirty="0"/>
              <a:t>제작배경 말씀드리겠습니다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여러 가정 및 산업에서 발생하는 화재 현황을 볼 수 있듯이</a:t>
            </a:r>
            <a:r>
              <a:rPr lang="en-US" altLang="ko-KR" baseline="0" dirty="0"/>
              <a:t>, </a:t>
            </a:r>
            <a:r>
              <a:rPr lang="ko-KR" altLang="en-US" baseline="0" dirty="0"/>
              <a:t>화재는 계속적으로 매년 발생하고 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저희는 이러한 심각한 화제상황까지 가는 것을 방지하기 위해 화재 경보 및 알림 서비스를 기획 하였습니다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FCA150-4319-4D90-AC31-978645B116E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25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85204DC8-0855-4D75-A1F9-4F6ADB1BE8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기본적으로 있는 경보기는 화재가 울리면 단순히 경보기만 울리게 됩니다</a:t>
            </a:r>
            <a:r>
              <a:rPr lang="en-US" altLang="ko-KR" dirty="0"/>
              <a:t>. </a:t>
            </a:r>
            <a:r>
              <a:rPr lang="ko-KR" altLang="en-US" dirty="0"/>
              <a:t>반면에 저희가 기획한 화재 경보 및 알림 서비스는 센서로 화재를 감지하면 경보가 울리며 동시에 사용자 핸드폰에 문자를 발송해 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제작한 앱을 통해 </a:t>
            </a:r>
            <a:r>
              <a:rPr lang="ko-KR" altLang="en-US" dirty="0" err="1"/>
              <a:t>어디에서든지</a:t>
            </a:r>
            <a:r>
              <a:rPr lang="ko-KR" altLang="en-US" dirty="0"/>
              <a:t> 현장 상태와 화재 상황을 바로 확인할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다음은 연구 목표입니다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 err="1"/>
              <a:t>라즈베리</a:t>
            </a:r>
            <a:r>
              <a:rPr lang="ko-KR" altLang="en-US" baseline="0" dirty="0"/>
              <a:t> 파이에 </a:t>
            </a:r>
            <a:r>
              <a:rPr lang="ko-KR" altLang="en-US" baseline="0" dirty="0" err="1"/>
              <a:t>온습도</a:t>
            </a:r>
            <a:r>
              <a:rPr lang="en-US" altLang="ko-KR" baseline="0" dirty="0"/>
              <a:t>, </a:t>
            </a:r>
            <a:r>
              <a:rPr lang="ko-KR" altLang="en-US" baseline="0" dirty="0"/>
              <a:t>불꽃 감지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피에조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부저</a:t>
            </a:r>
            <a:r>
              <a:rPr lang="ko-KR" altLang="en-US" baseline="0" dirty="0"/>
              <a:t> 센서와 </a:t>
            </a:r>
            <a:r>
              <a:rPr lang="ko-KR" altLang="en-US" baseline="0" dirty="0" err="1"/>
              <a:t>웹캠을</a:t>
            </a:r>
            <a:r>
              <a:rPr lang="ko-KR" altLang="en-US" baseline="0" dirty="0"/>
              <a:t> 연결합니다 </a:t>
            </a:r>
            <a:endParaRPr lang="en-US" altLang="ko-KR" baseline="0" dirty="0"/>
          </a:p>
          <a:p>
            <a:r>
              <a:rPr lang="ko-KR" altLang="en-US" baseline="0" dirty="0"/>
              <a:t>그러고 화재 발생시 센서로 측정된 데이터 값을 서버로 전송하고 경보기 발생과 동시에 사용자 핸드폰으로 문자 알림을 전송합니다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마지막으로 안드로이드 스튜디오로 제작한 앱을 통해 화재 현장을 확인합니다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블록도를 살펴 보겠습니다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FCA150-4319-4D90-AC31-978645B116E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8590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/>
              <a:t>라즈베리</a:t>
            </a:r>
            <a:r>
              <a:rPr lang="ko-KR" altLang="en-US" baseline="0" dirty="0"/>
              <a:t> 파이에 불꽃 감지센서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온습도</a:t>
            </a:r>
            <a:r>
              <a:rPr lang="ko-KR" altLang="en-US" baseline="0" dirty="0"/>
              <a:t> 센서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피에조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부저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웹켐을</a:t>
            </a:r>
            <a:r>
              <a:rPr lang="ko-KR" altLang="en-US" baseline="0" dirty="0"/>
              <a:t> 연결해 줍니다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여기서 불꽃이 발생하면 경보음이 울리며 해당 </a:t>
            </a:r>
            <a:r>
              <a:rPr lang="ko-KR" altLang="en-US" baseline="0" dirty="0" err="1"/>
              <a:t>센서값은</a:t>
            </a:r>
            <a:r>
              <a:rPr lang="ko-KR" altLang="en-US" baseline="0" dirty="0"/>
              <a:t> </a:t>
            </a:r>
            <a:r>
              <a:rPr lang="en-US" altLang="ko-KR" baseline="0" dirty="0"/>
              <a:t>JSON </a:t>
            </a:r>
            <a:r>
              <a:rPr lang="ko-KR" altLang="en-US" baseline="0" dirty="0"/>
              <a:t>포맷으로 작성하여 서버로 전송합니다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 그 다음 </a:t>
            </a:r>
            <a:r>
              <a:rPr lang="ko-KR" altLang="en-US" baseline="0" dirty="0" err="1"/>
              <a:t>서보로</a:t>
            </a:r>
            <a:r>
              <a:rPr lang="ko-KR" altLang="en-US" baseline="0" dirty="0"/>
              <a:t> 받은 센서 값은 안드로이드 스튜디오에서 받아서 앱으로 확인 할 수 있게 됩니다</a:t>
            </a:r>
            <a:r>
              <a:rPr lang="en-US" altLang="ko-KR" baseline="0" dirty="0"/>
              <a:t>.</a:t>
            </a:r>
            <a:r>
              <a:rPr lang="ko-KR" altLang="en-US" baseline="0" dirty="0"/>
              <a:t> </a:t>
            </a:r>
            <a:endParaRPr lang="en-US" altLang="ko-KR" baseline="0" dirty="0"/>
          </a:p>
          <a:p>
            <a:r>
              <a:rPr lang="ko-KR" altLang="en-US" baseline="0" dirty="0" err="1"/>
              <a:t>라즈베리</a:t>
            </a:r>
            <a:r>
              <a:rPr lang="ko-KR" altLang="en-US" baseline="0" dirty="0"/>
              <a:t> 파이 코드를 살펴보겠습니다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FCA150-4319-4D90-AC31-978645B116E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965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r>
              <a:rPr lang="ko-KR" altLang="en-US" baseline="0" dirty="0"/>
              <a:t>왼쪽을 보시면 기본적으로 연결된 센서의 핀번호가 </a:t>
            </a:r>
            <a:r>
              <a:rPr lang="ko-KR" altLang="en-US" baseline="0" dirty="0" err="1"/>
              <a:t>입력되어있고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온도 </a:t>
            </a:r>
            <a:r>
              <a:rPr lang="ko-KR" altLang="en-US" baseline="0" dirty="0" err="1"/>
              <a:t>경계값과</a:t>
            </a:r>
            <a:r>
              <a:rPr lang="ko-KR" altLang="en-US" baseline="0" dirty="0"/>
              <a:t> 메시지 전송을 위해 가입한 </a:t>
            </a:r>
            <a:r>
              <a:rPr lang="ko-KR" altLang="en-US" baseline="0" dirty="0" err="1"/>
              <a:t>트윌리오를</a:t>
            </a:r>
            <a:r>
              <a:rPr lang="ko-KR" altLang="en-US" baseline="0" dirty="0"/>
              <a:t> 통해 </a:t>
            </a:r>
            <a:r>
              <a:rPr lang="en-US" altLang="ko-KR" baseline="0" dirty="0" err="1"/>
              <a:t>sid</a:t>
            </a:r>
            <a:r>
              <a:rPr lang="ko-KR" altLang="en-US" baseline="0" dirty="0"/>
              <a:t>값과 </a:t>
            </a:r>
            <a:r>
              <a:rPr lang="ko-KR" altLang="en-US" baseline="0" dirty="0" err="1"/>
              <a:t>토큰값을</a:t>
            </a:r>
            <a:r>
              <a:rPr lang="ko-KR" altLang="en-US" baseline="0" dirty="0"/>
              <a:t> 적어 주었습니다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오른쪽에는 서버로 </a:t>
            </a:r>
            <a:r>
              <a:rPr lang="ko-KR" altLang="en-US" baseline="0" dirty="0" err="1"/>
              <a:t>센서값을</a:t>
            </a:r>
            <a:r>
              <a:rPr lang="ko-KR" altLang="en-US" baseline="0" dirty="0"/>
              <a:t> 보내기 위해 </a:t>
            </a:r>
            <a:r>
              <a:rPr lang="en-US" altLang="ko-KR" baseline="0" dirty="0"/>
              <a:t>JSON </a:t>
            </a:r>
            <a:r>
              <a:rPr lang="ko-KR" altLang="en-US" baseline="0" dirty="0"/>
              <a:t>포맷으로 </a:t>
            </a:r>
            <a:r>
              <a:rPr lang="en-US" altLang="ko-KR" baseline="0" dirty="0"/>
              <a:t>URL </a:t>
            </a:r>
            <a:r>
              <a:rPr lang="ko-KR" altLang="en-US" baseline="0" dirty="0"/>
              <a:t>주소와 헤더를 설정 하였습니다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 err="1"/>
              <a:t>그다음</a:t>
            </a:r>
            <a:r>
              <a:rPr lang="ko-KR" altLang="en-US" baseline="0" dirty="0"/>
              <a:t> </a:t>
            </a:r>
            <a:r>
              <a:rPr lang="en-US" altLang="ko-KR" baseline="0" dirty="0"/>
              <a:t>while</a:t>
            </a:r>
            <a:r>
              <a:rPr lang="ko-KR" altLang="en-US" baseline="0" dirty="0"/>
              <a:t>문을 통해 화재를 감지 했을 시 서버로 보내지는 </a:t>
            </a:r>
            <a:r>
              <a:rPr lang="ko-KR" altLang="en-US" baseline="0" dirty="0" err="1"/>
              <a:t>상태값을</a:t>
            </a:r>
            <a:r>
              <a:rPr lang="ko-KR" altLang="en-US" baseline="0" dirty="0"/>
              <a:t> 설정했습니다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FCA150-4319-4D90-AC31-978645B116E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09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r>
              <a:rPr lang="ko-KR" altLang="en-US" baseline="0" dirty="0"/>
              <a:t>마지막으로 </a:t>
            </a:r>
            <a:r>
              <a:rPr lang="ko-KR" altLang="en-US" baseline="0" dirty="0" err="1"/>
              <a:t>트윌리오에서</a:t>
            </a:r>
            <a:r>
              <a:rPr lang="ko-KR" altLang="en-US" baseline="0" dirty="0"/>
              <a:t> 받은 가상 번호와 메시지</a:t>
            </a:r>
            <a:r>
              <a:rPr lang="en-US" altLang="ko-KR" baseline="0" dirty="0"/>
              <a:t>, </a:t>
            </a:r>
            <a:r>
              <a:rPr lang="ko-KR" altLang="en-US" baseline="0" dirty="0"/>
              <a:t>문자 받을 번호를 설정하고 경보음이 울리는 코드를 설계하였습니다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다음 </a:t>
            </a:r>
            <a:r>
              <a:rPr lang="ko-KR" altLang="en-US" baseline="0" dirty="0" err="1"/>
              <a:t>라즈베리</a:t>
            </a:r>
            <a:r>
              <a:rPr lang="ko-KR" altLang="en-US" baseline="0" dirty="0"/>
              <a:t> 파이 코드의 센서 실험 영상을 보여드리겠습니다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FCA150-4319-4D90-AC31-978645B116E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883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96119-EE11-42A5-8064-9DF7B1943107}" type="datetimeFigureOut">
              <a:rPr lang="ko-KR" altLang="en-US" smtClean="0"/>
              <a:t>2023-05-27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626-3458-4C81-9E7A-3B328848B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569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96119-EE11-42A5-8064-9DF7B1943107}" type="datetimeFigureOut">
              <a:rPr lang="ko-KR" altLang="en-US" smtClean="0"/>
              <a:t>2023-05-27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626-3458-4C81-9E7A-3B328848B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80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96119-EE11-42A5-8064-9DF7B1943107}" type="datetimeFigureOut">
              <a:rPr lang="ko-KR" altLang="en-US" smtClean="0"/>
              <a:t>2023-05-27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626-3458-4C81-9E7A-3B328848B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655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96119-EE11-42A5-8064-9DF7B1943107}" type="datetimeFigureOut">
              <a:rPr lang="ko-KR" altLang="en-US" smtClean="0"/>
              <a:t>2023-05-27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626-3458-4C81-9E7A-3B328848B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466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96119-EE11-42A5-8064-9DF7B1943107}" type="datetimeFigureOut">
              <a:rPr lang="ko-KR" altLang="en-US" smtClean="0"/>
              <a:t>2023-05-27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626-3458-4C81-9E7A-3B328848B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355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96119-EE11-42A5-8064-9DF7B1943107}" type="datetimeFigureOut">
              <a:rPr lang="ko-KR" altLang="en-US" smtClean="0"/>
              <a:t>2023-05-27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626-3458-4C81-9E7A-3B328848B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42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96119-EE11-42A5-8064-9DF7B1943107}" type="datetimeFigureOut">
              <a:rPr lang="ko-KR" altLang="en-US" smtClean="0"/>
              <a:t>2023-05-27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626-3458-4C81-9E7A-3B328848B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124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96119-EE11-42A5-8064-9DF7B1943107}" type="datetimeFigureOut">
              <a:rPr lang="ko-KR" altLang="en-US" smtClean="0"/>
              <a:t>2023-05-27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626-3458-4C81-9E7A-3B328848B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705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96119-EE11-42A5-8064-9DF7B1943107}" type="datetimeFigureOut">
              <a:rPr lang="ko-KR" altLang="en-US" smtClean="0"/>
              <a:t>2023-05-27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626-3458-4C81-9E7A-3B328848B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743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96119-EE11-42A5-8064-9DF7B1943107}" type="datetimeFigureOut">
              <a:rPr lang="ko-KR" altLang="en-US" smtClean="0"/>
              <a:t>2023-05-27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626-3458-4C81-9E7A-3B328848B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242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96119-EE11-42A5-8064-9DF7B1943107}" type="datetimeFigureOut">
              <a:rPr lang="ko-KR" altLang="en-US" smtClean="0"/>
              <a:t>2023-05-27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DB626-3458-4C81-9E7A-3B328848B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867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96119-EE11-42A5-8064-9DF7B1943107}" type="datetimeFigureOut">
              <a:rPr lang="ko-KR" altLang="en-US" smtClean="0"/>
              <a:t>2023-05-27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DB626-3458-4C81-9E7A-3B328848B4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57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ko-kr/windows/iot-core/learn-about-hardware/pinmappings/pinmappingsrpi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naver.com/rhrkdfus/221402019076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087120"/>
            <a:ext cx="12192000" cy="92083"/>
          </a:xfrm>
          <a:prstGeom prst="rect">
            <a:avLst/>
          </a:prstGeom>
          <a:solidFill>
            <a:srgbClr val="8AAA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4236335"/>
            <a:ext cx="12192000" cy="92083"/>
          </a:xfrm>
          <a:prstGeom prst="rect">
            <a:avLst/>
          </a:prstGeom>
          <a:solidFill>
            <a:srgbClr val="8AAA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297535" y="2479682"/>
            <a:ext cx="75969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화재 경보 및 알림 서비스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94446" y="4580035"/>
            <a:ext cx="419750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팀명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: </a:t>
            </a:r>
            <a:r>
              <a:rPr lang="ko-KR" altLang="en-US" sz="20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정수와아이들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 팀</a:t>
            </a: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  <a:p>
            <a:pPr algn="ctr"/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학과 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: 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정보통신공학과</a:t>
            </a: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  <a:p>
            <a:pPr algn="ctr"/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   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학번 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: 20177152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 박정수</a:t>
            </a: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  <a:p>
            <a:pPr algn="ctr"/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            20171678 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송인혁</a:t>
            </a: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  <a:p>
            <a:pPr algn="ctr"/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            20191909 </a:t>
            </a:r>
            <a:r>
              <a:rPr lang="ko-KR" altLang="en-US" sz="20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  <a:ea typeface="+mj-ea"/>
              </a:rPr>
              <a:t>송유리</a:t>
            </a: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  <a:p>
            <a:pPr algn="ctr"/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담당교수 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: </a:t>
            </a:r>
            <a:r>
              <a:rPr lang="ko-KR" altLang="en-US" sz="20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박종권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+mj-ea"/>
              </a:rPr>
              <a:t> 교수님</a:t>
            </a: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+mj-ea"/>
              <a:ea typeface="+mj-ea"/>
            </a:endParaRPr>
          </a:p>
          <a:p>
            <a:pPr algn="ctr"/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AAAA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ko-KR" altLang="en-US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8AAAA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66C8EB-1E3C-4F22-B80F-FEFBBAB8513F}"/>
              </a:ext>
            </a:extLst>
          </p:cNvPr>
          <p:cNvSpPr txBox="1"/>
          <p:nvPr/>
        </p:nvSpPr>
        <p:spPr>
          <a:xfrm>
            <a:off x="4248252" y="1506277"/>
            <a:ext cx="3520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highlight>
                  <a:srgbClr val="8AAAA1"/>
                </a:highligh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캡 스 톤 디 자 인</a:t>
            </a:r>
          </a:p>
        </p:txBody>
      </p:sp>
    </p:spTree>
    <p:extLst>
      <p:ext uri="{BB962C8B-B14F-4D97-AF65-F5344CB8AC3E}">
        <p14:creationId xmlns:p14="http://schemas.microsoft.com/office/powerpoint/2010/main" val="3982033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43263F-1962-6EBC-84E4-9310AA873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9FD697-1F22-0A0A-E415-A96BC7AF3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BFED04-E24B-C2BC-275C-89A9F59917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" t="9343" b="7685"/>
          <a:stretch/>
        </p:blipFill>
        <p:spPr>
          <a:xfrm>
            <a:off x="-15338" y="0"/>
            <a:ext cx="12207338" cy="688693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834CC0B-E490-9EE6-F229-6E882A48F822}"/>
              </a:ext>
            </a:extLst>
          </p:cNvPr>
          <p:cNvSpPr/>
          <p:nvPr/>
        </p:nvSpPr>
        <p:spPr>
          <a:xfrm>
            <a:off x="0" y="-37707"/>
            <a:ext cx="12192000" cy="914400"/>
          </a:xfrm>
          <a:prstGeom prst="rect">
            <a:avLst/>
          </a:prstGeom>
          <a:solidFill>
            <a:srgbClr val="596F6E"/>
          </a:solidFill>
          <a:ln>
            <a:noFill/>
          </a:ln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4A3DDB38-10F2-8FC3-05B2-543F01840CA7}"/>
              </a:ext>
            </a:extLst>
          </p:cNvPr>
          <p:cNvSpPr/>
          <p:nvPr/>
        </p:nvSpPr>
        <p:spPr>
          <a:xfrm>
            <a:off x="0" y="6166556"/>
            <a:ext cx="717628" cy="691444"/>
          </a:xfrm>
          <a:prstGeom prst="triangle">
            <a:avLst>
              <a:gd name="adj" fmla="val 0"/>
            </a:avLst>
          </a:prstGeom>
          <a:solidFill>
            <a:srgbClr val="596F6E"/>
          </a:solidFill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79CC0704-D17F-27BE-1825-A4FD03BE5D52}"/>
              </a:ext>
            </a:extLst>
          </p:cNvPr>
          <p:cNvSpPr/>
          <p:nvPr/>
        </p:nvSpPr>
        <p:spPr>
          <a:xfrm rot="16200000">
            <a:off x="11487464" y="6153258"/>
            <a:ext cx="717628" cy="691444"/>
          </a:xfrm>
          <a:prstGeom prst="triangle">
            <a:avLst>
              <a:gd name="adj" fmla="val 0"/>
            </a:avLst>
          </a:prstGeom>
          <a:solidFill>
            <a:srgbClr val="596F6E"/>
          </a:solidFill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1700"/>
            <a:ext cx="12192000" cy="6006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5C06FF-894B-24B5-99AE-D0B0DA2ABC6C}"/>
              </a:ext>
            </a:extLst>
          </p:cNvPr>
          <p:cNvSpPr txBox="1"/>
          <p:nvPr/>
        </p:nvSpPr>
        <p:spPr>
          <a:xfrm>
            <a:off x="5745886" y="1992888"/>
            <a:ext cx="61003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0070C0"/>
                </a:solidFill>
              </a:rPr>
              <a:t>팝업 알림 문자 전송을 위해  </a:t>
            </a:r>
            <a:r>
              <a:rPr lang="en-US" altLang="ko-KR" sz="2800" b="1" dirty="0" err="1">
                <a:solidFill>
                  <a:srgbClr val="0070C0"/>
                </a:solidFill>
              </a:rPr>
              <a:t>twilio</a:t>
            </a:r>
            <a:r>
              <a:rPr lang="ko-KR" altLang="en-US" sz="2800" b="1" dirty="0">
                <a:solidFill>
                  <a:srgbClr val="0070C0"/>
                </a:solidFill>
              </a:rPr>
              <a:t>를 가입하고 받은</a:t>
            </a:r>
            <a:endParaRPr lang="en-US" altLang="ko-KR" sz="2800" b="1" dirty="0">
              <a:solidFill>
                <a:srgbClr val="0070C0"/>
              </a:solidFill>
            </a:endParaRPr>
          </a:p>
          <a:p>
            <a:r>
              <a:rPr lang="en-US" altLang="ko-KR" sz="2800" b="1" dirty="0">
                <a:solidFill>
                  <a:srgbClr val="0070C0"/>
                </a:solidFill>
              </a:rPr>
              <a:t>Account Sid, Auth Token, </a:t>
            </a:r>
          </a:p>
          <a:p>
            <a:r>
              <a:rPr lang="en-US" altLang="ko-KR" sz="2800" b="1" dirty="0">
                <a:solidFill>
                  <a:srgbClr val="0070C0"/>
                </a:solidFill>
              </a:rPr>
              <a:t>My Twilio phone number</a:t>
            </a:r>
          </a:p>
          <a:p>
            <a:endParaRPr lang="ko-KR" altLang="en-US" sz="2800" b="1" dirty="0">
              <a:solidFill>
                <a:srgbClr val="0070C0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D49D66B-CCC0-FBD0-261F-50CFA0BBF704}"/>
              </a:ext>
            </a:extLst>
          </p:cNvPr>
          <p:cNvCxnSpPr>
            <a:cxnSpLocks/>
          </p:cNvCxnSpPr>
          <p:nvPr/>
        </p:nvCxnSpPr>
        <p:spPr>
          <a:xfrm>
            <a:off x="3304876" y="4253445"/>
            <a:ext cx="36481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F70DB4C-D178-F58C-3944-79C1861E1C17}"/>
              </a:ext>
            </a:extLst>
          </p:cNvPr>
          <p:cNvCxnSpPr>
            <a:cxnSpLocks/>
          </p:cNvCxnSpPr>
          <p:nvPr/>
        </p:nvCxnSpPr>
        <p:spPr>
          <a:xfrm>
            <a:off x="3355941" y="4959626"/>
            <a:ext cx="33276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B641001-0339-7A9F-EA0F-017092A4CE7F}"/>
              </a:ext>
            </a:extLst>
          </p:cNvPr>
          <p:cNvCxnSpPr>
            <a:cxnSpLocks/>
          </p:cNvCxnSpPr>
          <p:nvPr/>
        </p:nvCxnSpPr>
        <p:spPr>
          <a:xfrm>
            <a:off x="3355941" y="5925246"/>
            <a:ext cx="13386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C71F454-0906-459B-ACB1-C2C25141F2A9}"/>
              </a:ext>
            </a:extLst>
          </p:cNvPr>
          <p:cNvSpPr txBox="1"/>
          <p:nvPr/>
        </p:nvSpPr>
        <p:spPr>
          <a:xfrm>
            <a:off x="1964987" y="109280"/>
            <a:ext cx="7669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문자 메시지 알림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552C4B3-161D-4DCB-AF67-5C532C63AE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338" y="1483018"/>
            <a:ext cx="3039594" cy="537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94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" y="-37707"/>
            <a:ext cx="12192000" cy="914400"/>
          </a:xfrm>
          <a:prstGeom prst="rect">
            <a:avLst/>
          </a:prstGeom>
          <a:solidFill>
            <a:srgbClr val="596F6E"/>
          </a:solidFill>
          <a:ln>
            <a:noFill/>
          </a:ln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64987" y="109280"/>
            <a:ext cx="7669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데이터 송수신을 위한 서버활용 </a:t>
            </a:r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 </a:t>
            </a:r>
            <a:endParaRPr lang="ko-KR" altLang="en-US" sz="32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" name="이등변 삼각형 8"/>
          <p:cNvSpPr/>
          <p:nvPr/>
        </p:nvSpPr>
        <p:spPr>
          <a:xfrm>
            <a:off x="0" y="6166556"/>
            <a:ext cx="717628" cy="691444"/>
          </a:xfrm>
          <a:prstGeom prst="triangle">
            <a:avLst>
              <a:gd name="adj" fmla="val 0"/>
            </a:avLst>
          </a:prstGeom>
          <a:solidFill>
            <a:srgbClr val="596F6E"/>
          </a:solidFill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 rot="16200000">
            <a:off x="11487464" y="6153258"/>
            <a:ext cx="717628" cy="691444"/>
          </a:xfrm>
          <a:prstGeom prst="triangle">
            <a:avLst>
              <a:gd name="adj" fmla="val 0"/>
            </a:avLst>
          </a:prstGeom>
          <a:solidFill>
            <a:srgbClr val="596F6E"/>
          </a:solidFill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B289C-FDD7-4B85-B3B5-91A040F98AF0}"/>
              </a:ext>
            </a:extLst>
          </p:cNvPr>
          <p:cNvSpPr txBox="1"/>
          <p:nvPr/>
        </p:nvSpPr>
        <p:spPr>
          <a:xfrm flipH="1">
            <a:off x="1061869" y="4995608"/>
            <a:ext cx="989233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측정한 센서 값은 </a:t>
            </a:r>
            <a:r>
              <a:rPr lang="en-US" altLang="ko-KR" sz="2000" b="1" dirty="0"/>
              <a:t>oneM2M </a:t>
            </a:r>
            <a:r>
              <a:rPr lang="ko-KR" altLang="en-US" sz="2000" b="1" dirty="0"/>
              <a:t>기반의 </a:t>
            </a:r>
            <a:r>
              <a:rPr lang="en-US" altLang="ko-KR" sz="2000" b="1" dirty="0"/>
              <a:t>"</a:t>
            </a:r>
            <a:r>
              <a:rPr lang="ko-KR" altLang="en-US" sz="2000" b="1" dirty="0"/>
              <a:t>오픈소스 소프트웨어 </a:t>
            </a:r>
            <a:r>
              <a:rPr lang="en-US" altLang="ko-KR" sz="2000" b="1" dirty="0"/>
              <a:t>IoT Server platform”</a:t>
            </a:r>
            <a:r>
              <a:rPr lang="ko-KR" altLang="en-US" sz="2000" b="1" dirty="0"/>
              <a:t>인 </a:t>
            </a:r>
            <a:r>
              <a:rPr lang="en-US" altLang="ko-KR" sz="2000" b="1" dirty="0"/>
              <a:t>Mobius</a:t>
            </a:r>
            <a:r>
              <a:rPr lang="ko-KR" altLang="en-US" sz="2000" b="1" dirty="0"/>
              <a:t> 서버에 저장</a:t>
            </a:r>
            <a:endParaRPr lang="en-US" altLang="ko-KR" sz="2000" b="1" dirty="0"/>
          </a:p>
          <a:p>
            <a:r>
              <a:rPr lang="en-US" altLang="ko-KR" sz="2000" b="1" dirty="0"/>
              <a:t> </a:t>
            </a:r>
          </a:p>
          <a:p>
            <a:r>
              <a:rPr lang="en-US" altLang="ko-KR" sz="2000" b="1" dirty="0">
                <a:solidFill>
                  <a:srgbClr val="FF0000"/>
                </a:solidFill>
              </a:rPr>
              <a:t>-&gt;</a:t>
            </a:r>
            <a:r>
              <a:rPr lang="ko-KR" altLang="en-US" sz="2000" b="1" dirty="0">
                <a:solidFill>
                  <a:srgbClr val="FF0000"/>
                </a:solidFill>
              </a:rPr>
              <a:t>서버의 </a:t>
            </a:r>
            <a:r>
              <a:rPr lang="en-US" altLang="ko-KR" sz="2000" b="1" dirty="0">
                <a:solidFill>
                  <a:srgbClr val="FF0000"/>
                </a:solidFill>
              </a:rPr>
              <a:t>URL </a:t>
            </a:r>
            <a:r>
              <a:rPr lang="ko-KR" altLang="en-US" sz="2000" b="1" dirty="0">
                <a:solidFill>
                  <a:srgbClr val="FF0000"/>
                </a:solidFill>
              </a:rPr>
              <a:t>주소와 헤더를 설정하여 코드에 포함</a:t>
            </a:r>
            <a:r>
              <a:rPr lang="en-US" altLang="ko-KR" sz="2000" b="1" dirty="0">
                <a:solidFill>
                  <a:srgbClr val="FF0000"/>
                </a:solidFill>
              </a:rPr>
              <a:t> </a:t>
            </a:r>
            <a:r>
              <a:rPr lang="ko-KR" altLang="en-US" sz="2000" b="1" dirty="0">
                <a:solidFill>
                  <a:srgbClr val="FF0000"/>
                </a:solidFill>
              </a:rPr>
              <a:t>데이터 저장 포맷을 미리 생성하여 서버에 시각정보 및 센서 값 저장</a:t>
            </a:r>
            <a:endParaRPr lang="en-US" altLang="ko-KR" sz="2000" b="1" dirty="0">
              <a:solidFill>
                <a:srgbClr val="FF0000"/>
              </a:solidFill>
            </a:endParaRPr>
          </a:p>
        </p:txBody>
      </p:sp>
      <p:pic>
        <p:nvPicPr>
          <p:cNvPr id="4098" name="Picture 2" descr="C:\Jscst\서버 화재발생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036" y="841042"/>
            <a:ext cx="6183964" cy="411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Jscst\서버 정상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1043"/>
            <a:ext cx="6008036" cy="411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75626" y="4329589"/>
            <a:ext cx="281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&lt; </a:t>
            </a:r>
            <a:r>
              <a:rPr lang="ko-KR" altLang="en-US" b="1" dirty="0">
                <a:solidFill>
                  <a:srgbClr val="0070C0"/>
                </a:solidFill>
              </a:rPr>
              <a:t>화재 발생 전 서버 </a:t>
            </a:r>
            <a:r>
              <a:rPr lang="en-US" altLang="ko-KR" b="1" dirty="0">
                <a:solidFill>
                  <a:srgbClr val="0070C0"/>
                </a:solidFill>
              </a:rPr>
              <a:t>&gt;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33501" y="4329589"/>
            <a:ext cx="281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&lt; </a:t>
            </a:r>
            <a:r>
              <a:rPr lang="ko-KR" altLang="en-US" b="1" dirty="0">
                <a:solidFill>
                  <a:srgbClr val="0070C0"/>
                </a:solidFill>
              </a:rPr>
              <a:t>화재 발생 후 서버 </a:t>
            </a:r>
            <a:r>
              <a:rPr lang="en-US" altLang="ko-KR" b="1" dirty="0">
                <a:solidFill>
                  <a:srgbClr val="0070C0"/>
                </a:solidFill>
              </a:rPr>
              <a:t>&gt;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5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34CC0B-E490-9EE6-F229-6E882A48F822}"/>
              </a:ext>
            </a:extLst>
          </p:cNvPr>
          <p:cNvSpPr/>
          <p:nvPr/>
        </p:nvSpPr>
        <p:spPr>
          <a:xfrm>
            <a:off x="0" y="-37707"/>
            <a:ext cx="12192000" cy="914400"/>
          </a:xfrm>
          <a:prstGeom prst="rect">
            <a:avLst/>
          </a:prstGeom>
          <a:solidFill>
            <a:srgbClr val="596F6E"/>
          </a:solidFill>
          <a:ln>
            <a:noFill/>
          </a:ln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4A3DDB38-10F2-8FC3-05B2-543F01840CA7}"/>
              </a:ext>
            </a:extLst>
          </p:cNvPr>
          <p:cNvSpPr/>
          <p:nvPr/>
        </p:nvSpPr>
        <p:spPr>
          <a:xfrm>
            <a:off x="0" y="6166556"/>
            <a:ext cx="717628" cy="691444"/>
          </a:xfrm>
          <a:prstGeom prst="triangle">
            <a:avLst>
              <a:gd name="adj" fmla="val 0"/>
            </a:avLst>
          </a:prstGeom>
          <a:solidFill>
            <a:srgbClr val="596F6E"/>
          </a:solidFill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79CC0704-D17F-27BE-1825-A4FD03BE5D52}"/>
              </a:ext>
            </a:extLst>
          </p:cNvPr>
          <p:cNvSpPr/>
          <p:nvPr/>
        </p:nvSpPr>
        <p:spPr>
          <a:xfrm rot="16200000">
            <a:off x="11487464" y="6153258"/>
            <a:ext cx="717628" cy="691444"/>
          </a:xfrm>
          <a:prstGeom prst="triangle">
            <a:avLst>
              <a:gd name="adj" fmla="val 0"/>
            </a:avLst>
          </a:prstGeom>
          <a:solidFill>
            <a:srgbClr val="596F6E"/>
          </a:solidFill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3462"/>
            <a:ext cx="5814204" cy="601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204" y="843462"/>
            <a:ext cx="6377796" cy="601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496198-DD1D-4476-B588-324E9617B000}"/>
              </a:ext>
            </a:extLst>
          </p:cNvPr>
          <p:cNvSpPr txBox="1"/>
          <p:nvPr/>
        </p:nvSpPr>
        <p:spPr>
          <a:xfrm>
            <a:off x="1964987" y="109280"/>
            <a:ext cx="7669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안드로이드 스튜디오 </a:t>
            </a:r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( 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코드 </a:t>
            </a:r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)</a:t>
            </a:r>
            <a:endParaRPr lang="ko-KR" altLang="en-US" sz="32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239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34CC0B-E490-9EE6-F229-6E882A48F822}"/>
              </a:ext>
            </a:extLst>
          </p:cNvPr>
          <p:cNvSpPr/>
          <p:nvPr/>
        </p:nvSpPr>
        <p:spPr>
          <a:xfrm>
            <a:off x="0" y="-37707"/>
            <a:ext cx="12192000" cy="914400"/>
          </a:xfrm>
          <a:prstGeom prst="rect">
            <a:avLst/>
          </a:prstGeom>
          <a:solidFill>
            <a:srgbClr val="596F6E"/>
          </a:solidFill>
          <a:ln>
            <a:noFill/>
          </a:ln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4A3DDB38-10F2-8FC3-05B2-543F01840CA7}"/>
              </a:ext>
            </a:extLst>
          </p:cNvPr>
          <p:cNvSpPr/>
          <p:nvPr/>
        </p:nvSpPr>
        <p:spPr>
          <a:xfrm>
            <a:off x="0" y="6166556"/>
            <a:ext cx="717628" cy="691444"/>
          </a:xfrm>
          <a:prstGeom prst="triangle">
            <a:avLst>
              <a:gd name="adj" fmla="val 0"/>
            </a:avLst>
          </a:prstGeom>
          <a:solidFill>
            <a:srgbClr val="596F6E"/>
          </a:solidFill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79CC0704-D17F-27BE-1825-A4FD03BE5D52}"/>
              </a:ext>
            </a:extLst>
          </p:cNvPr>
          <p:cNvSpPr/>
          <p:nvPr/>
        </p:nvSpPr>
        <p:spPr>
          <a:xfrm rot="16200000">
            <a:off x="11487464" y="6153258"/>
            <a:ext cx="717628" cy="691444"/>
          </a:xfrm>
          <a:prstGeom prst="triangle">
            <a:avLst>
              <a:gd name="adj" fmla="val 0"/>
            </a:avLst>
          </a:prstGeom>
          <a:solidFill>
            <a:srgbClr val="596F6E"/>
          </a:solidFill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9A6BA5-A6F9-072B-0A67-3E6F57FAEECB}"/>
              </a:ext>
            </a:extLst>
          </p:cNvPr>
          <p:cNvSpPr txBox="1"/>
          <p:nvPr/>
        </p:nvSpPr>
        <p:spPr>
          <a:xfrm>
            <a:off x="6472703" y="3682576"/>
            <a:ext cx="5360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</a:rPr>
              <a:t>&lt;</a:t>
            </a:r>
            <a:r>
              <a:rPr lang="ko-KR" altLang="en-US" b="1" dirty="0">
                <a:solidFill>
                  <a:srgbClr val="002060"/>
                </a:solidFill>
              </a:rPr>
              <a:t>앱 기능 구현을 위한 </a:t>
            </a:r>
            <a:r>
              <a:rPr lang="en-US" altLang="ko-KR" b="1" dirty="0" err="1">
                <a:solidFill>
                  <a:srgbClr val="002060"/>
                </a:solidFill>
              </a:rPr>
              <a:t>MainActivity</a:t>
            </a:r>
            <a:r>
              <a:rPr lang="en-US" altLang="ko-KR" b="1" dirty="0">
                <a:solidFill>
                  <a:srgbClr val="002060"/>
                </a:solidFill>
              </a:rPr>
              <a:t> </a:t>
            </a:r>
            <a:r>
              <a:rPr lang="ko-KR" altLang="en-US" b="1" dirty="0">
                <a:solidFill>
                  <a:srgbClr val="002060"/>
                </a:solidFill>
              </a:rPr>
              <a:t>클래스</a:t>
            </a:r>
            <a:r>
              <a:rPr lang="en-US" altLang="ko-KR" b="1" dirty="0">
                <a:solidFill>
                  <a:srgbClr val="002060"/>
                </a:solidFill>
              </a:rPr>
              <a:t>&gt;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9624"/>
            <a:ext cx="6238064" cy="6048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167B80-B4D7-4089-A136-56BFE5F72AD3}"/>
              </a:ext>
            </a:extLst>
          </p:cNvPr>
          <p:cNvSpPr txBox="1"/>
          <p:nvPr/>
        </p:nvSpPr>
        <p:spPr>
          <a:xfrm>
            <a:off x="1964987" y="109280"/>
            <a:ext cx="7669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안드로이드 스튜디오 </a:t>
            </a:r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( 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코드 </a:t>
            </a:r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)</a:t>
            </a:r>
            <a:endParaRPr lang="ko-KR" altLang="en-US" sz="32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750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43263F-1962-6EBC-84E4-9310AA873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9FD697-1F22-0A0A-E415-A96BC7AF3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34CC0B-E490-9EE6-F229-6E882A48F822}"/>
              </a:ext>
            </a:extLst>
          </p:cNvPr>
          <p:cNvSpPr/>
          <p:nvPr/>
        </p:nvSpPr>
        <p:spPr>
          <a:xfrm>
            <a:off x="0" y="-37707"/>
            <a:ext cx="12192000" cy="914400"/>
          </a:xfrm>
          <a:prstGeom prst="rect">
            <a:avLst/>
          </a:prstGeom>
          <a:solidFill>
            <a:srgbClr val="596F6E"/>
          </a:solidFill>
          <a:ln>
            <a:noFill/>
          </a:ln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4A3DDB38-10F2-8FC3-05B2-543F01840CA7}"/>
              </a:ext>
            </a:extLst>
          </p:cNvPr>
          <p:cNvSpPr/>
          <p:nvPr/>
        </p:nvSpPr>
        <p:spPr>
          <a:xfrm>
            <a:off x="0" y="6166556"/>
            <a:ext cx="717628" cy="691444"/>
          </a:xfrm>
          <a:prstGeom prst="triangle">
            <a:avLst>
              <a:gd name="adj" fmla="val 0"/>
            </a:avLst>
          </a:prstGeom>
          <a:solidFill>
            <a:srgbClr val="596F6E"/>
          </a:solidFill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79CC0704-D17F-27BE-1825-A4FD03BE5D52}"/>
              </a:ext>
            </a:extLst>
          </p:cNvPr>
          <p:cNvSpPr/>
          <p:nvPr/>
        </p:nvSpPr>
        <p:spPr>
          <a:xfrm rot="16200000">
            <a:off x="11487464" y="6153258"/>
            <a:ext cx="717628" cy="691444"/>
          </a:xfrm>
          <a:prstGeom prst="triangle">
            <a:avLst>
              <a:gd name="adj" fmla="val 0"/>
            </a:avLst>
          </a:prstGeom>
          <a:solidFill>
            <a:srgbClr val="596F6E"/>
          </a:solidFill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9FBFFD-0745-8066-4533-CA2724DE8880}"/>
              </a:ext>
            </a:extLst>
          </p:cNvPr>
          <p:cNvSpPr txBox="1"/>
          <p:nvPr/>
        </p:nvSpPr>
        <p:spPr>
          <a:xfrm>
            <a:off x="3206575" y="5936469"/>
            <a:ext cx="6181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</a:rPr>
              <a:t>&lt;</a:t>
            </a:r>
            <a:r>
              <a:rPr lang="en-US" altLang="ko-KR" sz="2400" b="1" dirty="0" err="1">
                <a:solidFill>
                  <a:srgbClr val="002060"/>
                </a:solidFill>
              </a:rPr>
              <a:t>activity_main</a:t>
            </a:r>
            <a:r>
              <a:rPr lang="en-US" altLang="ko-KR" sz="2400" b="1" dirty="0">
                <a:solidFill>
                  <a:srgbClr val="002060"/>
                </a:solidFill>
              </a:rPr>
              <a:t> xml</a:t>
            </a:r>
            <a:r>
              <a:rPr lang="ko-KR" altLang="en-US" sz="2400" b="1" dirty="0">
                <a:solidFill>
                  <a:srgbClr val="002060"/>
                </a:solidFill>
              </a:rPr>
              <a:t>을 통한 앱 디자인</a:t>
            </a:r>
            <a:r>
              <a:rPr lang="en-US" altLang="ko-KR" sz="2400" b="1" dirty="0">
                <a:solidFill>
                  <a:srgbClr val="002060"/>
                </a:solidFill>
              </a:rPr>
              <a:t>&gt;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B17CAA7-292B-828A-AAFC-3A8BE4AD5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71437"/>
            <a:ext cx="10168006" cy="49408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5D2340-558E-4CD5-ADA8-AA1E62C88CA3}"/>
              </a:ext>
            </a:extLst>
          </p:cNvPr>
          <p:cNvSpPr txBox="1"/>
          <p:nvPr/>
        </p:nvSpPr>
        <p:spPr>
          <a:xfrm>
            <a:off x="1964987" y="109280"/>
            <a:ext cx="7669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안드로이드 스튜디오 </a:t>
            </a:r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(  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앱 디자인 </a:t>
            </a:r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)</a:t>
            </a:r>
            <a:endParaRPr lang="ko-KR" altLang="en-US" sz="32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233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37707"/>
            <a:ext cx="12192000" cy="914400"/>
          </a:xfrm>
          <a:prstGeom prst="rect">
            <a:avLst/>
          </a:prstGeom>
          <a:solidFill>
            <a:srgbClr val="596F6E"/>
          </a:solidFill>
          <a:ln>
            <a:noFill/>
          </a:ln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이등변 삼각형 8"/>
          <p:cNvSpPr/>
          <p:nvPr/>
        </p:nvSpPr>
        <p:spPr>
          <a:xfrm>
            <a:off x="0" y="6166556"/>
            <a:ext cx="717628" cy="691444"/>
          </a:xfrm>
          <a:prstGeom prst="triangle">
            <a:avLst>
              <a:gd name="adj" fmla="val 0"/>
            </a:avLst>
          </a:prstGeom>
          <a:solidFill>
            <a:srgbClr val="596F6E"/>
          </a:solidFill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 rot="16200000">
            <a:off x="11487464" y="6153258"/>
            <a:ext cx="717628" cy="691444"/>
          </a:xfrm>
          <a:prstGeom prst="triangle">
            <a:avLst>
              <a:gd name="adj" fmla="val 0"/>
            </a:avLst>
          </a:prstGeom>
          <a:solidFill>
            <a:srgbClr val="596F6E"/>
          </a:solidFill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7699173-AD21-4FD6-BE28-73C96F90D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365" y="1151623"/>
            <a:ext cx="4444389" cy="5591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DEBFB2-2845-4E9D-B827-DD78CDC4A2B7}"/>
              </a:ext>
            </a:extLst>
          </p:cNvPr>
          <p:cNvSpPr txBox="1"/>
          <p:nvPr/>
        </p:nvSpPr>
        <p:spPr>
          <a:xfrm>
            <a:off x="1964987" y="109280"/>
            <a:ext cx="7669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앱  구조 </a:t>
            </a:r>
          </a:p>
        </p:txBody>
      </p:sp>
    </p:spTree>
    <p:extLst>
      <p:ext uri="{BB962C8B-B14F-4D97-AF65-F5344CB8AC3E}">
        <p14:creationId xmlns:p14="http://schemas.microsoft.com/office/powerpoint/2010/main" val="1576834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37707"/>
            <a:ext cx="12192000" cy="914400"/>
          </a:xfrm>
          <a:prstGeom prst="rect">
            <a:avLst/>
          </a:prstGeom>
          <a:solidFill>
            <a:srgbClr val="596F6E"/>
          </a:solidFill>
          <a:ln>
            <a:noFill/>
          </a:ln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이등변 삼각형 8"/>
          <p:cNvSpPr/>
          <p:nvPr/>
        </p:nvSpPr>
        <p:spPr>
          <a:xfrm>
            <a:off x="0" y="6166556"/>
            <a:ext cx="717628" cy="691444"/>
          </a:xfrm>
          <a:prstGeom prst="triangle">
            <a:avLst>
              <a:gd name="adj" fmla="val 0"/>
            </a:avLst>
          </a:prstGeom>
          <a:solidFill>
            <a:srgbClr val="596F6E"/>
          </a:solidFill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 rot="16200000">
            <a:off x="11487464" y="6153258"/>
            <a:ext cx="717628" cy="691444"/>
          </a:xfrm>
          <a:prstGeom prst="triangle">
            <a:avLst>
              <a:gd name="adj" fmla="val 0"/>
            </a:avLst>
          </a:prstGeom>
          <a:solidFill>
            <a:srgbClr val="596F6E"/>
          </a:solidFill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CFDE51-D64F-4C2B-AB6E-78959277D3F1}"/>
              </a:ext>
            </a:extLst>
          </p:cNvPr>
          <p:cNvSpPr txBox="1"/>
          <p:nvPr/>
        </p:nvSpPr>
        <p:spPr>
          <a:xfrm>
            <a:off x="1964987" y="109280"/>
            <a:ext cx="7669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최종 동작 영상</a:t>
            </a:r>
          </a:p>
        </p:txBody>
      </p:sp>
      <p:pic>
        <p:nvPicPr>
          <p:cNvPr id="3" name="최종 동작영상">
            <a:hlinkClick r:id="" action="ppaction://media"/>
            <a:extLst>
              <a:ext uri="{FF2B5EF4-FFF2-40B4-BE49-F238E27FC236}">
                <a16:creationId xmlns:a16="http://schemas.microsoft.com/office/drawing/2014/main" id="{E0A83E98-83A8-4674-A4E7-86587067B8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60830"/>
            <a:ext cx="12192000" cy="599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57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834CC0B-E490-9EE6-F229-6E882A48F822}"/>
              </a:ext>
            </a:extLst>
          </p:cNvPr>
          <p:cNvSpPr/>
          <p:nvPr/>
        </p:nvSpPr>
        <p:spPr>
          <a:xfrm>
            <a:off x="0" y="-37707"/>
            <a:ext cx="12192000" cy="914400"/>
          </a:xfrm>
          <a:prstGeom prst="rect">
            <a:avLst/>
          </a:prstGeom>
          <a:solidFill>
            <a:srgbClr val="596F6E"/>
          </a:solidFill>
          <a:ln>
            <a:noFill/>
          </a:ln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4A3DDB38-10F2-8FC3-05B2-543F01840CA7}"/>
              </a:ext>
            </a:extLst>
          </p:cNvPr>
          <p:cNvSpPr/>
          <p:nvPr/>
        </p:nvSpPr>
        <p:spPr>
          <a:xfrm>
            <a:off x="0" y="6166556"/>
            <a:ext cx="717628" cy="691444"/>
          </a:xfrm>
          <a:prstGeom prst="triangle">
            <a:avLst>
              <a:gd name="adj" fmla="val 0"/>
            </a:avLst>
          </a:prstGeom>
          <a:solidFill>
            <a:srgbClr val="596F6E"/>
          </a:solidFill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79CC0704-D17F-27BE-1825-A4FD03BE5D52}"/>
              </a:ext>
            </a:extLst>
          </p:cNvPr>
          <p:cNvSpPr/>
          <p:nvPr/>
        </p:nvSpPr>
        <p:spPr>
          <a:xfrm rot="16200000">
            <a:off x="11487464" y="6153258"/>
            <a:ext cx="717628" cy="691444"/>
          </a:xfrm>
          <a:prstGeom prst="triangle">
            <a:avLst>
              <a:gd name="adj" fmla="val 0"/>
            </a:avLst>
          </a:prstGeom>
          <a:solidFill>
            <a:srgbClr val="596F6E"/>
          </a:solidFill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E45618-625F-38FD-3139-0EDF619E73C0}"/>
              </a:ext>
            </a:extLst>
          </p:cNvPr>
          <p:cNvSpPr txBox="1"/>
          <p:nvPr/>
        </p:nvSpPr>
        <p:spPr>
          <a:xfrm>
            <a:off x="4302507" y="133587"/>
            <a:ext cx="329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마무리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0A4C1D-9124-419F-9767-BD12ABEA4004}"/>
              </a:ext>
            </a:extLst>
          </p:cNvPr>
          <p:cNvSpPr txBox="1"/>
          <p:nvPr/>
        </p:nvSpPr>
        <p:spPr>
          <a:xfrm>
            <a:off x="358814" y="1133000"/>
            <a:ext cx="11177826" cy="295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/>
              <a:t>화재가 발생할 시</a:t>
            </a:r>
            <a:r>
              <a:rPr lang="en-US" altLang="ko-KR" sz="3200" b="1" dirty="0"/>
              <a:t>,</a:t>
            </a:r>
            <a:r>
              <a:rPr lang="ko-KR" altLang="en-US" sz="3200" b="1" dirty="0"/>
              <a:t> </a:t>
            </a:r>
            <a:r>
              <a:rPr lang="ko-KR" altLang="en-US" sz="3200" b="1" dirty="0" err="1"/>
              <a:t>경보음</a:t>
            </a:r>
            <a:r>
              <a:rPr lang="ko-KR" altLang="en-US" sz="3200" b="1" dirty="0"/>
              <a:t> 발생과 동시에 문자 메시지 알림을 받음</a:t>
            </a:r>
            <a:endParaRPr lang="en-US" altLang="ko-KR" sz="3200" b="1" dirty="0"/>
          </a:p>
          <a:p>
            <a:pPr>
              <a:lnSpc>
                <a:spcPct val="150000"/>
              </a:lnSpc>
            </a:pPr>
            <a:endParaRPr lang="en-US" altLang="ko-KR" sz="3200" b="1" dirty="0"/>
          </a:p>
          <a:p>
            <a:pPr>
              <a:lnSpc>
                <a:spcPct val="150000"/>
              </a:lnSpc>
            </a:pPr>
            <a:endParaRPr lang="en-US" altLang="ko-KR" sz="3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11C2A9-F7D2-4066-899C-0A184786F3E3}"/>
              </a:ext>
            </a:extLst>
          </p:cNvPr>
          <p:cNvSpPr txBox="1"/>
          <p:nvPr/>
        </p:nvSpPr>
        <p:spPr>
          <a:xfrm>
            <a:off x="358814" y="3429000"/>
            <a:ext cx="109651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highlight>
                  <a:srgbClr val="FFFF00"/>
                </a:highlight>
              </a:rPr>
              <a:t>알림을 받은 사용자는 앱으로 실내환경과</a:t>
            </a:r>
            <a:r>
              <a:rPr lang="en-US" altLang="ko-KR" sz="3200" b="1" dirty="0">
                <a:highlight>
                  <a:srgbClr val="FFFF00"/>
                </a:highlight>
              </a:rPr>
              <a:t> </a:t>
            </a:r>
            <a:r>
              <a:rPr lang="ko-KR" altLang="en-US" sz="3200" b="1" dirty="0">
                <a:highlight>
                  <a:srgbClr val="FFFF00"/>
                </a:highlight>
              </a:rPr>
              <a:t>현장을 확인할 수 있음</a:t>
            </a:r>
            <a:endParaRPr lang="en-US" altLang="ko-KR" sz="3200" b="1" dirty="0">
              <a:highlight>
                <a:srgbClr val="FFFF00"/>
              </a:highlight>
            </a:endParaRPr>
          </a:p>
          <a:p>
            <a:endParaRPr lang="ko-KR" altLang="en-US" sz="3200" dirty="0">
              <a:highlight>
                <a:srgbClr val="FFFF00"/>
              </a:highlight>
            </a:endParaRP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27CF8871-68A0-488E-9656-8B42CFABC2D8}"/>
              </a:ext>
            </a:extLst>
          </p:cNvPr>
          <p:cNvSpPr/>
          <p:nvPr/>
        </p:nvSpPr>
        <p:spPr>
          <a:xfrm>
            <a:off x="5632682" y="2408054"/>
            <a:ext cx="630090" cy="82987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7066F2-2672-4D36-BF73-D2C1EF87B7D7}"/>
              </a:ext>
            </a:extLst>
          </p:cNvPr>
          <p:cNvSpPr txBox="1"/>
          <p:nvPr/>
        </p:nvSpPr>
        <p:spPr>
          <a:xfrm>
            <a:off x="358814" y="5033913"/>
            <a:ext cx="11177826" cy="1382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FF0000"/>
                </a:solidFill>
              </a:rPr>
              <a:t>화재 상황 이외 현장 모니터링이 필요한 환경에서도 사용 가능 </a:t>
            </a:r>
            <a:r>
              <a:rPr lang="en-US" altLang="ko-KR" sz="2800" b="1" dirty="0">
                <a:solidFill>
                  <a:srgbClr val="FF0000"/>
                </a:solidFill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42915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0" grpId="0"/>
      <p:bldP spid="11" grpId="0" animBg="1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596F6E"/>
          </a:solidFill>
          <a:ln>
            <a:noFill/>
          </a:ln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49943" y="145588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8.</a:t>
            </a:r>
            <a:r>
              <a:rPr lang="ko-KR" altLang="en-US" sz="3200" b="1" dirty="0">
                <a:solidFill>
                  <a:schemeClr val="bg1"/>
                </a:solidFill>
              </a:rPr>
              <a:t> 참고자료 </a:t>
            </a:r>
          </a:p>
        </p:txBody>
      </p:sp>
      <p:sp>
        <p:nvSpPr>
          <p:cNvPr id="9" name="이등변 삼각형 8"/>
          <p:cNvSpPr/>
          <p:nvPr/>
        </p:nvSpPr>
        <p:spPr>
          <a:xfrm>
            <a:off x="0" y="6166556"/>
            <a:ext cx="717628" cy="691444"/>
          </a:xfrm>
          <a:prstGeom prst="triangle">
            <a:avLst>
              <a:gd name="adj" fmla="val 0"/>
            </a:avLst>
          </a:prstGeom>
          <a:solidFill>
            <a:srgbClr val="596F6E"/>
          </a:solidFill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 rot="16200000">
            <a:off x="11487464" y="6153258"/>
            <a:ext cx="717628" cy="691444"/>
          </a:xfrm>
          <a:prstGeom prst="triangle">
            <a:avLst>
              <a:gd name="adj" fmla="val 0"/>
            </a:avLst>
          </a:prstGeom>
          <a:solidFill>
            <a:srgbClr val="596F6E"/>
          </a:solidFill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7A0DC3-4E1B-484F-BBEB-1657D92A0713}"/>
              </a:ext>
            </a:extLst>
          </p:cNvPr>
          <p:cNvSpPr txBox="1"/>
          <p:nvPr/>
        </p:nvSpPr>
        <p:spPr>
          <a:xfrm>
            <a:off x="717628" y="1825495"/>
            <a:ext cx="102695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oneM2M </a:t>
            </a:r>
            <a:r>
              <a:rPr lang="ko-KR" altLang="en-US" sz="2400" b="1" dirty="0"/>
              <a:t>설치 가이드</a:t>
            </a:r>
            <a:endParaRPr lang="en-US" altLang="ko-KR" sz="2400" b="1" dirty="0"/>
          </a:p>
          <a:p>
            <a:r>
              <a:rPr lang="en-US" altLang="ko-KR" sz="2400" b="1" dirty="0"/>
              <a:t>(https://ieung2.tistory.com/106#google_vignette)</a:t>
            </a:r>
          </a:p>
          <a:p>
            <a:endParaRPr lang="en-US" altLang="ko-KR" sz="2400" b="1" dirty="0"/>
          </a:p>
          <a:p>
            <a:r>
              <a:rPr lang="ko-KR" altLang="en-US" sz="2400" b="1" dirty="0"/>
              <a:t>라즈베리 파이 핀 설명 및 회로 설계 페이지</a:t>
            </a:r>
            <a:endParaRPr lang="en-US" altLang="ko-KR" sz="2400" b="1" dirty="0"/>
          </a:p>
          <a:p>
            <a:r>
              <a:rPr lang="en-US" altLang="ko-KR" sz="2400" b="1" dirty="0"/>
              <a:t>(</a:t>
            </a:r>
            <a:r>
              <a:rPr lang="en-US" altLang="ko-KR" sz="2400" b="1" dirty="0">
                <a:hlinkClick r:id="rId3"/>
              </a:rPr>
              <a:t>https://docs.microsoft.com/ko-kr/windows/iot-core/learn-about-hardware/pinmappings/pinmappingsrpi</a:t>
            </a:r>
            <a:r>
              <a:rPr lang="en-US" altLang="ko-KR" sz="2400" b="1" dirty="0"/>
              <a:t>)</a:t>
            </a:r>
          </a:p>
          <a:p>
            <a:endParaRPr lang="en-US" altLang="ko-KR" sz="2400" b="1" dirty="0"/>
          </a:p>
          <a:p>
            <a:r>
              <a:rPr lang="ko-KR" altLang="en-US" sz="2400" b="1" dirty="0"/>
              <a:t>라즈베리 파이 </a:t>
            </a:r>
            <a:r>
              <a:rPr lang="en-US" altLang="ko-KR" sz="2400" b="1" dirty="0"/>
              <a:t>motion </a:t>
            </a:r>
            <a:r>
              <a:rPr lang="ko-KR" altLang="en-US" sz="2400" b="1" dirty="0"/>
              <a:t>스트리밍 가이드</a:t>
            </a:r>
            <a:endParaRPr lang="en-US" altLang="ko-KR" sz="2400" b="1" dirty="0"/>
          </a:p>
          <a:p>
            <a:r>
              <a:rPr lang="en-US" altLang="ko-KR" sz="2400" b="1" dirty="0"/>
              <a:t>(</a:t>
            </a:r>
            <a:r>
              <a:rPr lang="en-US" altLang="ko-KR" sz="2400" b="1" dirty="0">
                <a:hlinkClick r:id="rId4"/>
              </a:rPr>
              <a:t>https://blog.naver.com/rhrkdfus/221402019076</a:t>
            </a:r>
            <a:r>
              <a:rPr lang="en-US" altLang="ko-KR" sz="2400" b="1" dirty="0"/>
              <a:t>)</a:t>
            </a:r>
          </a:p>
          <a:p>
            <a:endParaRPr lang="en-US" altLang="ko-KR" sz="2400" b="1" dirty="0"/>
          </a:p>
          <a:p>
            <a:r>
              <a:rPr lang="ko-KR" altLang="en-US" sz="1600" b="1" dirty="0"/>
              <a:t>외 코드 내용 일부 </a:t>
            </a:r>
            <a:r>
              <a:rPr lang="ko-KR" altLang="en-US" sz="1600" b="1" dirty="0" err="1"/>
              <a:t>구글링</a:t>
            </a:r>
            <a:endParaRPr lang="en-US" altLang="ko-KR" sz="1600" b="1" dirty="0"/>
          </a:p>
          <a:p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813554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087120"/>
            <a:ext cx="12192000" cy="92083"/>
          </a:xfrm>
          <a:prstGeom prst="rect">
            <a:avLst/>
          </a:prstGeom>
          <a:solidFill>
            <a:srgbClr val="8AAA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4236335"/>
            <a:ext cx="12192000" cy="92083"/>
          </a:xfrm>
          <a:prstGeom prst="rect">
            <a:avLst/>
          </a:prstGeom>
          <a:solidFill>
            <a:srgbClr val="8AAA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222" y="2046295"/>
            <a:ext cx="4645555" cy="1322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BA6800-BC1A-482B-9852-E6E61EDC8735}"/>
              </a:ext>
            </a:extLst>
          </p:cNvPr>
          <p:cNvSpPr txBox="1"/>
          <p:nvPr/>
        </p:nvSpPr>
        <p:spPr>
          <a:xfrm>
            <a:off x="3389379" y="2105561"/>
            <a:ext cx="51058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68502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90910" y="2561224"/>
            <a:ext cx="4663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1 . </a:t>
            </a:r>
            <a:r>
              <a:rPr lang="ko-KR" altLang="en-US" sz="32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프로젝트</a:t>
            </a:r>
            <a:r>
              <a:rPr lang="en-US" altLang="ko-KR" sz="32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(</a:t>
            </a:r>
            <a:r>
              <a:rPr lang="ko-KR" altLang="en-US" sz="32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연구</a:t>
            </a:r>
            <a:r>
              <a:rPr lang="en-US" altLang="ko-KR" sz="32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,</a:t>
            </a:r>
            <a:r>
              <a:rPr lang="ko-KR" altLang="en-US" sz="32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설계</a:t>
            </a:r>
            <a:r>
              <a:rPr lang="en-US" altLang="ko-KR" sz="32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)</a:t>
            </a:r>
            <a:r>
              <a:rPr lang="ko-KR" altLang="en-US" sz="32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목표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187201" y="426261"/>
            <a:ext cx="39164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96F6E"/>
                </a:solidFill>
                <a:latin typeface="Impact" panose="020B0806030902050204" pitchFamily="34" charset="0"/>
              </a:rPr>
              <a:t>CONTENTS INDEX</a:t>
            </a:r>
            <a:endParaRPr lang="ko-KR" altLang="en-US" sz="48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96F6E"/>
              </a:solidFill>
              <a:latin typeface="Impact" panose="020B080603090205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442528" y="2561223"/>
            <a:ext cx="2162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3 . </a:t>
            </a:r>
            <a:r>
              <a:rPr lang="ko-KR" altLang="en-US" sz="32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설계 사양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30008C-A76E-486F-AB57-ABB7F103A1AC}"/>
              </a:ext>
            </a:extLst>
          </p:cNvPr>
          <p:cNvSpPr txBox="1"/>
          <p:nvPr/>
        </p:nvSpPr>
        <p:spPr>
          <a:xfrm>
            <a:off x="7061008" y="5226232"/>
            <a:ext cx="4065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8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  <a:r>
              <a:rPr lang="ko-KR" altLang="en-US" sz="3200" dirty="0">
                <a:solidFill>
                  <a:schemeClr val="bg1"/>
                </a:solidFill>
              </a:rPr>
              <a:t> 참고자료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F240C5-A8D5-48DA-B843-B0258B236A87}"/>
              </a:ext>
            </a:extLst>
          </p:cNvPr>
          <p:cNvSpPr txBox="1"/>
          <p:nvPr/>
        </p:nvSpPr>
        <p:spPr>
          <a:xfrm>
            <a:off x="1207653" y="1317198"/>
            <a:ext cx="4376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Impact" panose="020B0806030902050204" pitchFamily="34" charset="0"/>
              </a:rPr>
              <a:t>-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Impact" panose="020B0806030902050204" pitchFamily="34" charset="0"/>
              </a:rPr>
              <a:t>  제작배경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FE374E-0615-4F1E-990E-B52FDDCAD87C}"/>
              </a:ext>
            </a:extLst>
          </p:cNvPr>
          <p:cNvSpPr txBox="1"/>
          <p:nvPr/>
        </p:nvSpPr>
        <p:spPr>
          <a:xfrm>
            <a:off x="1195075" y="2061180"/>
            <a:ext cx="3659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Impact" panose="020B0806030902050204" pitchFamily="34" charset="0"/>
              </a:rPr>
              <a:t>-  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Impact" panose="020B0806030902050204" pitchFamily="34" charset="0"/>
              </a:rPr>
              <a:t>프로젝트 연구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Impact" panose="020B0806030902050204" pitchFamily="34" charset="0"/>
              </a:rPr>
              <a:t> 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Impact" panose="020B0806030902050204" pitchFamily="34" charset="0"/>
              </a:rPr>
              <a:t>목표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Impact" panose="020B0806030902050204" pitchFamily="34" charset="0"/>
              </a:rPr>
              <a:t>    </a:t>
            </a:r>
            <a:endParaRPr lang="ko-KR" altLang="en-US" sz="24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Impact" panose="020B080603090205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396720-6D81-468C-B9E5-C28F1B989A1D}"/>
              </a:ext>
            </a:extLst>
          </p:cNvPr>
          <p:cNvSpPr txBox="1"/>
          <p:nvPr/>
        </p:nvSpPr>
        <p:spPr>
          <a:xfrm>
            <a:off x="1195075" y="2814133"/>
            <a:ext cx="66239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Impact" panose="020B0806030902050204" pitchFamily="34" charset="0"/>
              </a:rPr>
              <a:t>-  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Impact" panose="020B0806030902050204" pitchFamily="34" charset="0"/>
              </a:rPr>
              <a:t>제작  과정</a:t>
            </a:r>
            <a:endParaRPr lang="en-US" altLang="ko-KR" sz="24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Impact" panose="020B0806030902050204" pitchFamily="34" charset="0"/>
            </a:endParaRPr>
          </a:p>
          <a:p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Impact" panose="020B0806030902050204" pitchFamily="34" charset="0"/>
              </a:rPr>
              <a:t>         - 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Impact" panose="020B0806030902050204" pitchFamily="34" charset="0"/>
              </a:rPr>
              <a:t>도면도 </a:t>
            </a:r>
            <a:endParaRPr lang="en-US" altLang="ko-KR" sz="24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Impact" panose="020B0806030902050204" pitchFamily="34" charset="0"/>
            </a:endParaRPr>
          </a:p>
          <a:p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Impact" panose="020B0806030902050204" pitchFamily="34" charset="0"/>
              </a:rPr>
              <a:t>         -  </a:t>
            </a:r>
            <a:r>
              <a:rPr lang="ko-KR" altLang="en-US" sz="2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Impact" panose="020B0806030902050204" pitchFamily="34" charset="0"/>
              </a:rPr>
              <a:t>라즈베리파이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Impact" panose="020B0806030902050204" pitchFamily="34" charset="0"/>
              </a:rPr>
              <a:t> 코드 및 센서</a:t>
            </a:r>
            <a:endParaRPr lang="en-US" altLang="ko-KR" sz="24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Impact" panose="020B0806030902050204" pitchFamily="34" charset="0"/>
            </a:endParaRPr>
          </a:p>
          <a:p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Impact" panose="020B0806030902050204" pitchFamily="34" charset="0"/>
              </a:rPr>
              <a:t>         -   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Impact" panose="020B0806030902050204" pitchFamily="34" charset="0"/>
              </a:rPr>
              <a:t>데이터  송수신을 위한 서버 활용</a:t>
            </a:r>
            <a:endParaRPr lang="en-US" altLang="ko-KR" sz="24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Impact" panose="020B0806030902050204" pitchFamily="34" charset="0"/>
            </a:endParaRPr>
          </a:p>
          <a:p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Impact" panose="020B0806030902050204" pitchFamily="34" charset="0"/>
              </a:rPr>
              <a:t>         -  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Impact" panose="020B0806030902050204" pitchFamily="34" charset="0"/>
              </a:rPr>
              <a:t>안드로이드 스튜디오  코드 및 앱 구조</a:t>
            </a:r>
            <a:endParaRPr lang="en-US" altLang="ko-KR" sz="24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Impact" panose="020B0806030902050204" pitchFamily="34" charset="0"/>
            </a:endParaRPr>
          </a:p>
          <a:p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Impact" panose="020B0806030902050204" pitchFamily="34" charset="0"/>
              </a:rPr>
              <a:t>   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D04F00-9AE8-4B1D-88BF-3B03108312AD}"/>
              </a:ext>
            </a:extLst>
          </p:cNvPr>
          <p:cNvSpPr txBox="1"/>
          <p:nvPr/>
        </p:nvSpPr>
        <p:spPr>
          <a:xfrm>
            <a:off x="1207653" y="5735010"/>
            <a:ext cx="4376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Impact" panose="020B0806030902050204" pitchFamily="34" charset="0"/>
              </a:rPr>
              <a:t>-  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Impact" panose="020B0806030902050204" pitchFamily="34" charset="0"/>
              </a:rPr>
              <a:t>마무리 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Impact" panose="020B0806030902050204" pitchFamily="34" charset="0"/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D664D7-A762-42A5-8A09-D22A0C58F784}"/>
              </a:ext>
            </a:extLst>
          </p:cNvPr>
          <p:cNvSpPr txBox="1"/>
          <p:nvPr/>
        </p:nvSpPr>
        <p:spPr>
          <a:xfrm>
            <a:off x="1207653" y="5003205"/>
            <a:ext cx="662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Impact" panose="020B0806030902050204" pitchFamily="34" charset="0"/>
              </a:rPr>
              <a:t>-  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Impact" panose="020B0806030902050204" pitchFamily="34" charset="0"/>
              </a:rPr>
              <a:t>최종 동작 영상</a:t>
            </a:r>
            <a:endParaRPr lang="en-US" altLang="ko-KR" sz="24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984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2" grpId="0"/>
      <p:bldP spid="23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596F6E"/>
          </a:solidFill>
          <a:ln>
            <a:noFill/>
          </a:ln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이등변 삼각형 1"/>
          <p:cNvSpPr/>
          <p:nvPr/>
        </p:nvSpPr>
        <p:spPr>
          <a:xfrm>
            <a:off x="0" y="6166556"/>
            <a:ext cx="717628" cy="691444"/>
          </a:xfrm>
          <a:prstGeom prst="triangle">
            <a:avLst>
              <a:gd name="adj" fmla="val 0"/>
            </a:avLst>
          </a:prstGeom>
          <a:solidFill>
            <a:srgbClr val="596F6E"/>
          </a:solidFill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/>
          <p:cNvSpPr/>
          <p:nvPr/>
        </p:nvSpPr>
        <p:spPr>
          <a:xfrm rot="16200000">
            <a:off x="11487464" y="6153258"/>
            <a:ext cx="717628" cy="691444"/>
          </a:xfrm>
          <a:prstGeom prst="triangle">
            <a:avLst>
              <a:gd name="adj" fmla="val 0"/>
            </a:avLst>
          </a:prstGeom>
          <a:solidFill>
            <a:srgbClr val="596F6E"/>
          </a:solidFill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CD3C90-A7BA-4C6B-8B13-DAE403F89341}"/>
              </a:ext>
            </a:extLst>
          </p:cNvPr>
          <p:cNvSpPr txBox="1"/>
          <p:nvPr/>
        </p:nvSpPr>
        <p:spPr>
          <a:xfrm>
            <a:off x="717628" y="5759273"/>
            <a:ext cx="10531929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FF0000"/>
                </a:solidFill>
              </a:rPr>
              <a:t>매년 발생하는 화재</a:t>
            </a:r>
            <a:r>
              <a:rPr lang="en-US" altLang="ko-KR" sz="2800" b="1" dirty="0">
                <a:solidFill>
                  <a:srgbClr val="FF0000"/>
                </a:solidFill>
              </a:rPr>
              <a:t>,</a:t>
            </a:r>
            <a:r>
              <a:rPr lang="ko-KR" altLang="en-US" sz="2800" b="1" dirty="0">
                <a:solidFill>
                  <a:srgbClr val="FF0000"/>
                </a:solidFill>
              </a:rPr>
              <a:t> 좀 더 나은 화재 경보기로 줄일 수 없을까</a:t>
            </a:r>
            <a:r>
              <a:rPr lang="en-US" altLang="ko-KR" sz="2800" b="1" dirty="0">
                <a:solidFill>
                  <a:srgbClr val="FF0000"/>
                </a:solidFill>
              </a:rPr>
              <a:t>?</a:t>
            </a:r>
            <a:r>
              <a:rPr lang="ko-KR" altLang="en-US" sz="2800" b="1" dirty="0">
                <a:solidFill>
                  <a:srgbClr val="FF0000"/>
                </a:solidFill>
              </a:rPr>
              <a:t>   </a:t>
            </a:r>
            <a:endParaRPr lang="en-US" altLang="ko-KR" sz="2800" b="1" dirty="0">
              <a:solidFill>
                <a:srgbClr val="FF00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8DB5D1B-7F80-47F3-972E-9C004177F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58056">
            <a:off x="5278555" y="1643822"/>
            <a:ext cx="5095799" cy="34330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2597977-B81B-4160-9735-2EBA13D6B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36356">
            <a:off x="1002236" y="1524232"/>
            <a:ext cx="5200003" cy="34704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5611ED7-D253-4C40-BA18-69070D50E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955110">
            <a:off x="1131874" y="1716015"/>
            <a:ext cx="5153000" cy="34516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5A9C47-4D6A-4B41-9F49-738673A5A4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53542">
            <a:off x="5362148" y="1897972"/>
            <a:ext cx="5092271" cy="34350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01B4FDE-A70B-4F79-9557-62B7DBC9B96A}"/>
              </a:ext>
            </a:extLst>
          </p:cNvPr>
          <p:cNvSpPr txBox="1"/>
          <p:nvPr/>
        </p:nvSpPr>
        <p:spPr>
          <a:xfrm>
            <a:off x="4864054" y="164812"/>
            <a:ext cx="1749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제작배경</a:t>
            </a:r>
            <a:endParaRPr lang="ko-KR" altLang="en-US" sz="3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79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596F6E"/>
          </a:solidFill>
          <a:ln>
            <a:noFill/>
          </a:ln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864054" y="164812"/>
            <a:ext cx="1749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제작배경</a:t>
            </a:r>
            <a:endParaRPr lang="ko-KR" altLang="en-US" sz="3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" name="이등변 삼각형 1"/>
          <p:cNvSpPr/>
          <p:nvPr/>
        </p:nvSpPr>
        <p:spPr>
          <a:xfrm>
            <a:off x="0" y="6166556"/>
            <a:ext cx="717628" cy="691444"/>
          </a:xfrm>
          <a:prstGeom prst="triangle">
            <a:avLst>
              <a:gd name="adj" fmla="val 0"/>
            </a:avLst>
          </a:prstGeom>
          <a:solidFill>
            <a:srgbClr val="596F6E"/>
          </a:solidFill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/>
          <p:cNvSpPr/>
          <p:nvPr/>
        </p:nvSpPr>
        <p:spPr>
          <a:xfrm rot="16200000">
            <a:off x="11487464" y="6153258"/>
            <a:ext cx="717628" cy="691444"/>
          </a:xfrm>
          <a:prstGeom prst="triangle">
            <a:avLst>
              <a:gd name="adj" fmla="val 0"/>
            </a:avLst>
          </a:prstGeom>
          <a:solidFill>
            <a:srgbClr val="596F6E"/>
          </a:solidFill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CD3C90-A7BA-4C6B-8B13-DAE403F89341}"/>
              </a:ext>
            </a:extLst>
          </p:cNvPr>
          <p:cNvSpPr txBox="1"/>
          <p:nvPr/>
        </p:nvSpPr>
        <p:spPr>
          <a:xfrm>
            <a:off x="322730" y="1079212"/>
            <a:ext cx="11177826" cy="221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/>
              <a:t>센서로 화재를 감지하면 단순 경보 </a:t>
            </a:r>
            <a:r>
              <a:rPr lang="ko-KR" altLang="en-US" sz="3200" b="1" dirty="0" err="1"/>
              <a:t>알람뿐만</a:t>
            </a:r>
            <a:r>
              <a:rPr lang="ko-KR" altLang="en-US" sz="3200" b="1" dirty="0"/>
              <a:t> 아니라 사용자 핸드폰에 문자를 발송해 줌</a:t>
            </a:r>
            <a:endParaRPr lang="en-US" altLang="ko-KR" sz="3200" b="1" dirty="0"/>
          </a:p>
          <a:p>
            <a:pPr>
              <a:lnSpc>
                <a:spcPct val="150000"/>
              </a:lnSpc>
            </a:pPr>
            <a:endParaRPr lang="en-US" altLang="ko-KR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C26F1-0B66-4E5B-B7C0-7D944E02ECE8}"/>
              </a:ext>
            </a:extLst>
          </p:cNvPr>
          <p:cNvSpPr txBox="1"/>
          <p:nvPr/>
        </p:nvSpPr>
        <p:spPr>
          <a:xfrm>
            <a:off x="358814" y="2350609"/>
            <a:ext cx="11177826" cy="221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3200" b="1" dirty="0"/>
          </a:p>
          <a:p>
            <a:pPr>
              <a:lnSpc>
                <a:spcPct val="150000"/>
              </a:lnSpc>
            </a:pPr>
            <a:r>
              <a:rPr lang="ko-KR" altLang="en-US" sz="3200" b="1" dirty="0" err="1"/>
              <a:t>어디에서든</a:t>
            </a:r>
            <a:r>
              <a:rPr lang="ko-KR" altLang="en-US" sz="3200" b="1" dirty="0"/>
              <a:t> 현장 상태와 화재 상황을 바로 확인할 수 있게 하여</a:t>
            </a:r>
            <a:r>
              <a:rPr lang="en-US" altLang="ko-KR" sz="3200" b="1" dirty="0"/>
              <a:t>(</a:t>
            </a:r>
            <a:r>
              <a:rPr lang="ko-KR" altLang="en-US" sz="3200" b="1" dirty="0"/>
              <a:t>모니터링 기능</a:t>
            </a:r>
            <a:r>
              <a:rPr lang="en-US" altLang="ko-KR" sz="3200" b="1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0CF1D-3CA4-47BB-AE64-2EC965106EEB}"/>
              </a:ext>
            </a:extLst>
          </p:cNvPr>
          <p:cNvSpPr txBox="1"/>
          <p:nvPr/>
        </p:nvSpPr>
        <p:spPr>
          <a:xfrm>
            <a:off x="394898" y="4359259"/>
            <a:ext cx="11177826" cy="295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3200" b="1" dirty="0"/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highlight>
                  <a:srgbClr val="FFFF00"/>
                </a:highlight>
              </a:rPr>
              <a:t>단순 화재경보 기능보다 더 많은 목적의 화재 경보기를 설계</a:t>
            </a:r>
            <a:endParaRPr lang="en-US" altLang="ko-KR" sz="3200" b="1" dirty="0">
              <a:highlight>
                <a:srgbClr val="FFFF00"/>
              </a:highlight>
            </a:endParaRPr>
          </a:p>
          <a:p>
            <a:pPr>
              <a:lnSpc>
                <a:spcPct val="150000"/>
              </a:lnSpc>
            </a:pPr>
            <a:endParaRPr lang="en-US" altLang="ko-KR" sz="3200" b="1" dirty="0"/>
          </a:p>
          <a:p>
            <a:pPr>
              <a:lnSpc>
                <a:spcPct val="150000"/>
              </a:lnSpc>
            </a:pPr>
            <a:endParaRPr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315193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596F6E"/>
          </a:solidFill>
          <a:ln>
            <a:noFill/>
          </a:ln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010595" y="151725"/>
            <a:ext cx="1802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연구 목표</a:t>
            </a:r>
            <a:endParaRPr lang="ko-KR" altLang="en-US" sz="3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" name="이등변 삼각형 8"/>
          <p:cNvSpPr/>
          <p:nvPr/>
        </p:nvSpPr>
        <p:spPr>
          <a:xfrm>
            <a:off x="0" y="6166556"/>
            <a:ext cx="717628" cy="691444"/>
          </a:xfrm>
          <a:prstGeom prst="triangle">
            <a:avLst>
              <a:gd name="adj" fmla="val 0"/>
            </a:avLst>
          </a:prstGeom>
          <a:solidFill>
            <a:srgbClr val="596F6E"/>
          </a:solidFill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 rot="16200000">
            <a:off x="11487464" y="6153258"/>
            <a:ext cx="717628" cy="691444"/>
          </a:xfrm>
          <a:prstGeom prst="triangle">
            <a:avLst>
              <a:gd name="adj" fmla="val 0"/>
            </a:avLst>
          </a:prstGeom>
          <a:solidFill>
            <a:srgbClr val="596F6E"/>
          </a:solidFill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4C9AB1-076E-478E-8890-DB3A22A4F8BD}"/>
              </a:ext>
            </a:extLst>
          </p:cNvPr>
          <p:cNvSpPr txBox="1"/>
          <p:nvPr/>
        </p:nvSpPr>
        <p:spPr>
          <a:xfrm>
            <a:off x="322730" y="1322329"/>
            <a:ext cx="111778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● </a:t>
            </a:r>
            <a:r>
              <a:rPr lang="ko-KR" altLang="en-US" sz="3200" b="1" dirty="0" err="1"/>
              <a:t>라즈베리</a:t>
            </a:r>
            <a:r>
              <a:rPr lang="ko-KR" altLang="en-US" sz="3200" b="1" dirty="0"/>
              <a:t> 파이에 </a:t>
            </a:r>
            <a:r>
              <a:rPr lang="ko-KR" altLang="en-US" sz="3200" b="1" dirty="0" err="1"/>
              <a:t>온습도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불꽃 감지</a:t>
            </a:r>
            <a:r>
              <a:rPr lang="en-US" altLang="ko-KR" sz="3200" b="1" dirty="0"/>
              <a:t>, </a:t>
            </a:r>
            <a:r>
              <a:rPr lang="ko-KR" altLang="en-US" sz="3200" b="1" dirty="0" err="1"/>
              <a:t>피에조</a:t>
            </a:r>
            <a:r>
              <a:rPr lang="ko-KR" altLang="en-US" sz="3200" b="1" dirty="0"/>
              <a:t> </a:t>
            </a:r>
            <a:r>
              <a:rPr lang="ko-KR" altLang="en-US" sz="3200" b="1" dirty="0" err="1"/>
              <a:t>부저</a:t>
            </a:r>
            <a:r>
              <a:rPr lang="ko-KR" altLang="en-US" sz="3200" b="1" dirty="0"/>
              <a:t> 센서와 </a:t>
            </a:r>
            <a:r>
              <a:rPr lang="ko-KR" altLang="en-US" sz="3200" b="1" dirty="0" err="1"/>
              <a:t>웹캠</a:t>
            </a:r>
            <a:r>
              <a:rPr lang="ko-KR" altLang="en-US" sz="3200" b="1" dirty="0"/>
              <a:t> 을 연결</a:t>
            </a:r>
            <a:endParaRPr lang="en-US" altLang="ko-KR" sz="3200" b="1" dirty="0"/>
          </a:p>
          <a:p>
            <a:endParaRPr lang="en-US" altLang="ko-KR" sz="32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52627A-7F16-4AC4-93DC-1D212B01DCC4}"/>
              </a:ext>
            </a:extLst>
          </p:cNvPr>
          <p:cNvSpPr txBox="1"/>
          <p:nvPr/>
        </p:nvSpPr>
        <p:spPr>
          <a:xfrm>
            <a:off x="322730" y="2555894"/>
            <a:ext cx="111778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3200" b="1" dirty="0"/>
          </a:p>
          <a:p>
            <a:r>
              <a:rPr lang="ko-KR" altLang="en-US" sz="3200" b="1" dirty="0"/>
              <a:t>● 화재 발생시 센서로 측정된 데이터 값을 서버로 전송 하고 경보기 발생과 동시에 사용자 핸드폰으로 문자 알림 전송</a:t>
            </a:r>
            <a:endParaRPr lang="en-US" altLang="ko-KR" sz="3200" b="1" dirty="0"/>
          </a:p>
          <a:p>
            <a:r>
              <a:rPr lang="ko-KR" altLang="en-US" sz="3200" b="1" dirty="0"/>
              <a:t> </a:t>
            </a:r>
            <a:endParaRPr lang="en-US" altLang="ko-KR" sz="3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7C1FBF-E9B4-49F7-853C-C1DE8FF55E68}"/>
              </a:ext>
            </a:extLst>
          </p:cNvPr>
          <p:cNvSpPr txBox="1"/>
          <p:nvPr/>
        </p:nvSpPr>
        <p:spPr>
          <a:xfrm>
            <a:off x="358814" y="4795897"/>
            <a:ext cx="111778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● 안드로이드 스튜디오로 제작한 앱을 통해 화재 현장 확인가능 </a:t>
            </a:r>
            <a:endParaRPr lang="en-US" altLang="ko-KR" sz="3200" b="1" dirty="0"/>
          </a:p>
          <a:p>
            <a:endParaRPr lang="en-US" altLang="ko-KR" sz="3200" b="1" dirty="0"/>
          </a:p>
          <a:p>
            <a:endParaRPr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28113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596F6E"/>
          </a:solidFill>
          <a:ln>
            <a:noFill/>
          </a:ln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12000" y="172363"/>
            <a:ext cx="1487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도면도</a:t>
            </a:r>
            <a:r>
              <a:rPr lang="en-US" altLang="ko-KR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 </a:t>
            </a:r>
            <a:endParaRPr lang="ko-KR" altLang="en-US" sz="3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" name="이등변 삼각형 8"/>
          <p:cNvSpPr/>
          <p:nvPr/>
        </p:nvSpPr>
        <p:spPr>
          <a:xfrm>
            <a:off x="0" y="6166556"/>
            <a:ext cx="717628" cy="691444"/>
          </a:xfrm>
          <a:prstGeom prst="triangle">
            <a:avLst>
              <a:gd name="adj" fmla="val 0"/>
            </a:avLst>
          </a:prstGeom>
          <a:solidFill>
            <a:srgbClr val="596F6E"/>
          </a:solidFill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 rot="16200000">
            <a:off x="11487464" y="6153258"/>
            <a:ext cx="717628" cy="691444"/>
          </a:xfrm>
          <a:prstGeom prst="triangle">
            <a:avLst>
              <a:gd name="adj" fmla="val 0"/>
            </a:avLst>
          </a:prstGeom>
          <a:solidFill>
            <a:srgbClr val="596F6E"/>
          </a:solidFill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7">
            <a:extLst>
              <a:ext uri="{FF2B5EF4-FFF2-40B4-BE49-F238E27FC236}">
                <a16:creationId xmlns:a16="http://schemas.microsoft.com/office/drawing/2014/main" id="{2EE9020D-329D-4E0D-BFD8-5A49B6A05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764" y="1007464"/>
            <a:ext cx="1238455" cy="1283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9">
            <a:extLst>
              <a:ext uri="{FF2B5EF4-FFF2-40B4-BE49-F238E27FC236}">
                <a16:creationId xmlns:a16="http://schemas.microsoft.com/office/drawing/2014/main" id="{622552D8-7C7F-4A0A-B9C7-487108934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786" y="4039274"/>
            <a:ext cx="3794336" cy="2355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1">
            <a:extLst>
              <a:ext uri="{FF2B5EF4-FFF2-40B4-BE49-F238E27FC236}">
                <a16:creationId xmlns:a16="http://schemas.microsoft.com/office/drawing/2014/main" id="{B24F391D-BA47-42D9-80F8-056F70985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949" y="1554007"/>
            <a:ext cx="2828366" cy="194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위로 굽은 화살표 1">
            <a:extLst>
              <a:ext uri="{FF2B5EF4-FFF2-40B4-BE49-F238E27FC236}">
                <a16:creationId xmlns:a16="http://schemas.microsoft.com/office/drawing/2014/main" id="{42689ED2-E7FE-4AB2-8B29-0EC93D26BD73}"/>
              </a:ext>
            </a:extLst>
          </p:cNvPr>
          <p:cNvSpPr/>
          <p:nvPr/>
        </p:nvSpPr>
        <p:spPr>
          <a:xfrm rot="5400000">
            <a:off x="1200727" y="3943322"/>
            <a:ext cx="2040879" cy="2226488"/>
          </a:xfrm>
          <a:prstGeom prst="bentUpArrow">
            <a:avLst>
              <a:gd name="adj1" fmla="val 25000"/>
              <a:gd name="adj2" fmla="val 21280"/>
              <a:gd name="adj3" fmla="val 2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A856F1-0A46-4526-BBC5-909CDA57EA08}"/>
              </a:ext>
            </a:extLst>
          </p:cNvPr>
          <p:cNvSpPr txBox="1"/>
          <p:nvPr/>
        </p:nvSpPr>
        <p:spPr>
          <a:xfrm>
            <a:off x="585847" y="6103921"/>
            <a:ext cx="3338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>
                <a:solidFill>
                  <a:srgbClr val="FF0000"/>
                </a:solidFill>
              </a:rPr>
              <a:t>센서값을</a:t>
            </a:r>
            <a:r>
              <a:rPr lang="ko-KR" altLang="en-US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</a:rPr>
              <a:t>JSON</a:t>
            </a:r>
            <a:r>
              <a:rPr lang="ko-KR" altLang="en-US" sz="1200" b="1" dirty="0">
                <a:solidFill>
                  <a:srgbClr val="FF0000"/>
                </a:solidFill>
              </a:rPr>
              <a:t>포맷으로 작성하여 서버전송</a:t>
            </a:r>
          </a:p>
        </p:txBody>
      </p:sp>
      <p:sp>
        <p:nvSpPr>
          <p:cNvPr id="20" name="위로 굽은 화살표 14">
            <a:extLst>
              <a:ext uri="{FF2B5EF4-FFF2-40B4-BE49-F238E27FC236}">
                <a16:creationId xmlns:a16="http://schemas.microsoft.com/office/drawing/2014/main" id="{2D139E6E-9A78-4C53-AEC8-6D027D0CE42F}"/>
              </a:ext>
            </a:extLst>
          </p:cNvPr>
          <p:cNvSpPr/>
          <p:nvPr/>
        </p:nvSpPr>
        <p:spPr>
          <a:xfrm>
            <a:off x="8432949" y="3905321"/>
            <a:ext cx="2061716" cy="1958764"/>
          </a:xfrm>
          <a:prstGeom prst="bentUpArrow">
            <a:avLst>
              <a:gd name="adj1" fmla="val 25000"/>
              <a:gd name="adj2" fmla="val 25904"/>
              <a:gd name="adj3" fmla="val 2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8AC3AE-2EAF-4FC8-8B08-DAD0679A509A}"/>
              </a:ext>
            </a:extLst>
          </p:cNvPr>
          <p:cNvSpPr txBox="1"/>
          <p:nvPr/>
        </p:nvSpPr>
        <p:spPr>
          <a:xfrm>
            <a:off x="8083158" y="6103920"/>
            <a:ext cx="3712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서버로 받은 센서 값을 </a:t>
            </a:r>
            <a:r>
              <a:rPr lang="en-US" altLang="ko-KR" sz="1200" b="1" dirty="0">
                <a:solidFill>
                  <a:srgbClr val="FF0000"/>
                </a:solidFill>
              </a:rPr>
              <a:t>Android Studio</a:t>
            </a:r>
            <a:r>
              <a:rPr lang="ko-KR" altLang="en-US" sz="1200" b="1" dirty="0">
                <a:solidFill>
                  <a:srgbClr val="FF0000"/>
                </a:solidFill>
              </a:rPr>
              <a:t>에서 받음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45D886-733E-4712-8E64-E512EA06A9B4}"/>
              </a:ext>
            </a:extLst>
          </p:cNvPr>
          <p:cNvSpPr txBox="1"/>
          <p:nvPr/>
        </p:nvSpPr>
        <p:spPr>
          <a:xfrm>
            <a:off x="3285799" y="6482040"/>
            <a:ext cx="53430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&lt;oneM2M</a:t>
            </a:r>
            <a:r>
              <a:rPr lang="ko-KR" altLang="en-US" sz="1100" b="1" dirty="0"/>
              <a:t>기반의 </a:t>
            </a:r>
            <a:r>
              <a:rPr lang="en-US" altLang="ko-KR" sz="1100" b="1" dirty="0"/>
              <a:t>open source software </a:t>
            </a:r>
            <a:r>
              <a:rPr lang="en-US" altLang="ko-KR" sz="1100" b="1" dirty="0" err="1"/>
              <a:t>IoT</a:t>
            </a:r>
            <a:r>
              <a:rPr lang="en-US" altLang="ko-KR" sz="1100" b="1" dirty="0"/>
              <a:t> server platform</a:t>
            </a:r>
            <a:r>
              <a:rPr lang="ko-KR" altLang="en-US" sz="1100" b="1" dirty="0"/>
              <a:t>인 </a:t>
            </a:r>
            <a:r>
              <a:rPr lang="en-US" altLang="ko-KR" sz="1100" b="1" dirty="0" err="1"/>
              <a:t>mobius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서버</a:t>
            </a:r>
            <a:r>
              <a:rPr lang="en-US" altLang="ko-KR" sz="1100" b="1" dirty="0"/>
              <a:t>&gt;</a:t>
            </a:r>
            <a:endParaRPr lang="ko-KR" altLang="en-US" sz="11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174E57-EC7A-48E4-84E9-C05E634837C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7" b="3360"/>
          <a:stretch/>
        </p:blipFill>
        <p:spPr>
          <a:xfrm>
            <a:off x="717628" y="1007767"/>
            <a:ext cx="3489848" cy="284743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2CCC644-E712-4996-8E4D-E7D964538BF9}"/>
              </a:ext>
            </a:extLst>
          </p:cNvPr>
          <p:cNvSpPr txBox="1"/>
          <p:nvPr/>
        </p:nvSpPr>
        <p:spPr>
          <a:xfrm>
            <a:off x="3769141" y="1936959"/>
            <a:ext cx="12166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&lt;</a:t>
            </a:r>
            <a:r>
              <a:rPr lang="ko-KR" altLang="en-US" sz="1100" b="1" dirty="0" err="1"/>
              <a:t>피에조</a:t>
            </a:r>
            <a:r>
              <a:rPr lang="ko-KR" altLang="en-US" sz="1100" b="1" dirty="0"/>
              <a:t> </a:t>
            </a:r>
            <a:r>
              <a:rPr lang="ko-KR" altLang="en-US" sz="1100" b="1" dirty="0" err="1"/>
              <a:t>부저</a:t>
            </a:r>
            <a:r>
              <a:rPr lang="en-US" altLang="ko-KR" sz="1100" b="1" dirty="0"/>
              <a:t>&gt;</a:t>
            </a:r>
            <a:endParaRPr lang="ko-KR" altLang="en-US" sz="11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9546ED-47CC-4715-8495-6184914C66A9}"/>
              </a:ext>
            </a:extLst>
          </p:cNvPr>
          <p:cNvSpPr txBox="1"/>
          <p:nvPr/>
        </p:nvSpPr>
        <p:spPr>
          <a:xfrm>
            <a:off x="3833706" y="1046669"/>
            <a:ext cx="14030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&lt;</a:t>
            </a:r>
            <a:r>
              <a:rPr lang="ko-KR" altLang="en-US" sz="1100" b="1" dirty="0"/>
              <a:t>불꽃 감지 센서</a:t>
            </a:r>
            <a:r>
              <a:rPr lang="en-US" altLang="ko-KR" sz="1100" b="1" dirty="0"/>
              <a:t>&gt;</a:t>
            </a:r>
            <a:endParaRPr lang="ko-KR" altLang="en-US" sz="11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B6EDA6-25B4-4BFE-8E16-ED37817EE927}"/>
              </a:ext>
            </a:extLst>
          </p:cNvPr>
          <p:cNvSpPr txBox="1"/>
          <p:nvPr/>
        </p:nvSpPr>
        <p:spPr>
          <a:xfrm>
            <a:off x="3833706" y="1450735"/>
            <a:ext cx="14030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&lt;</a:t>
            </a:r>
            <a:r>
              <a:rPr lang="ko-KR" altLang="en-US" sz="1100" b="1" dirty="0" err="1"/>
              <a:t>온습도</a:t>
            </a:r>
            <a:r>
              <a:rPr lang="ko-KR" altLang="en-US" sz="1100" b="1" dirty="0"/>
              <a:t> 센서</a:t>
            </a:r>
            <a:r>
              <a:rPr lang="en-US" altLang="ko-KR" sz="1100" b="1" dirty="0"/>
              <a:t>&gt;</a:t>
            </a:r>
            <a:endParaRPr lang="ko-KR" altLang="en-US" sz="11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AFB78B-7BF0-474F-9D69-6406748769D5}"/>
              </a:ext>
            </a:extLst>
          </p:cNvPr>
          <p:cNvSpPr txBox="1"/>
          <p:nvPr/>
        </p:nvSpPr>
        <p:spPr>
          <a:xfrm>
            <a:off x="1944587" y="2263469"/>
            <a:ext cx="7339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&lt;</a:t>
            </a:r>
            <a:r>
              <a:rPr lang="ko-KR" altLang="en-US" sz="1100" b="1" dirty="0" err="1"/>
              <a:t>웹캠</a:t>
            </a:r>
            <a:r>
              <a:rPr lang="en-US" altLang="ko-KR" sz="1100" b="1" dirty="0"/>
              <a:t>&gt;</a:t>
            </a:r>
            <a:endParaRPr lang="ko-KR" altLang="en-US" sz="11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E48C29-188E-4F23-9FB1-D4D01752BCC8}"/>
              </a:ext>
            </a:extLst>
          </p:cNvPr>
          <p:cNvSpPr txBox="1"/>
          <p:nvPr/>
        </p:nvSpPr>
        <p:spPr>
          <a:xfrm>
            <a:off x="649670" y="3762160"/>
            <a:ext cx="13385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&lt;</a:t>
            </a:r>
            <a:r>
              <a:rPr lang="ko-KR" altLang="en-US" sz="1100" b="1" dirty="0" err="1"/>
              <a:t>라즈베리</a:t>
            </a:r>
            <a:r>
              <a:rPr lang="ko-KR" altLang="en-US" sz="1100" b="1" dirty="0"/>
              <a:t> 파이</a:t>
            </a:r>
            <a:r>
              <a:rPr lang="en-US" altLang="ko-KR" sz="1100" b="1" dirty="0"/>
              <a:t>&gt;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456551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 animBg="1"/>
      <p:bldP spid="21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" t="9343" b="7685"/>
          <a:stretch/>
        </p:blipFill>
        <p:spPr>
          <a:xfrm>
            <a:off x="-15338" y="0"/>
            <a:ext cx="12207338" cy="688693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-37707"/>
            <a:ext cx="12192000" cy="914400"/>
          </a:xfrm>
          <a:prstGeom prst="rect">
            <a:avLst/>
          </a:prstGeom>
          <a:solidFill>
            <a:srgbClr val="596F6E"/>
          </a:solidFill>
          <a:ln>
            <a:noFill/>
          </a:ln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46556" y="127105"/>
            <a:ext cx="6897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라즈베리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 파이 코드</a:t>
            </a:r>
          </a:p>
        </p:txBody>
      </p:sp>
      <p:sp>
        <p:nvSpPr>
          <p:cNvPr id="9" name="이등변 삼각형 8"/>
          <p:cNvSpPr/>
          <p:nvPr/>
        </p:nvSpPr>
        <p:spPr>
          <a:xfrm>
            <a:off x="0" y="6166556"/>
            <a:ext cx="717628" cy="691444"/>
          </a:xfrm>
          <a:prstGeom prst="triangle">
            <a:avLst>
              <a:gd name="adj" fmla="val 0"/>
            </a:avLst>
          </a:prstGeom>
          <a:solidFill>
            <a:srgbClr val="596F6E"/>
          </a:solidFill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 rot="16200000">
            <a:off x="11487464" y="6153258"/>
            <a:ext cx="717628" cy="691444"/>
          </a:xfrm>
          <a:prstGeom prst="triangle">
            <a:avLst>
              <a:gd name="adj" fmla="val 0"/>
            </a:avLst>
          </a:prstGeom>
          <a:solidFill>
            <a:srgbClr val="596F6E"/>
          </a:solidFill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6694"/>
            <a:ext cx="5995358" cy="6012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358" y="876692"/>
            <a:ext cx="6196641" cy="6012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6649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37707"/>
            <a:ext cx="12192000" cy="914400"/>
          </a:xfrm>
          <a:prstGeom prst="rect">
            <a:avLst/>
          </a:prstGeom>
          <a:solidFill>
            <a:srgbClr val="596F6E"/>
          </a:solidFill>
          <a:ln>
            <a:noFill/>
          </a:ln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이등변 삼각형 8"/>
          <p:cNvSpPr/>
          <p:nvPr/>
        </p:nvSpPr>
        <p:spPr>
          <a:xfrm>
            <a:off x="0" y="6166556"/>
            <a:ext cx="717628" cy="691444"/>
          </a:xfrm>
          <a:prstGeom prst="triangle">
            <a:avLst>
              <a:gd name="adj" fmla="val 0"/>
            </a:avLst>
          </a:prstGeom>
          <a:solidFill>
            <a:srgbClr val="596F6E"/>
          </a:solidFill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 rot="16200000">
            <a:off x="11487464" y="6153258"/>
            <a:ext cx="717628" cy="691444"/>
          </a:xfrm>
          <a:prstGeom prst="triangle">
            <a:avLst>
              <a:gd name="adj" fmla="val 0"/>
            </a:avLst>
          </a:prstGeom>
          <a:solidFill>
            <a:srgbClr val="596F6E"/>
          </a:solidFill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2B289C-FDD7-4B85-B3B5-91A040F98AF0}"/>
              </a:ext>
            </a:extLst>
          </p:cNvPr>
          <p:cNvSpPr txBox="1"/>
          <p:nvPr/>
        </p:nvSpPr>
        <p:spPr>
          <a:xfrm flipH="1">
            <a:off x="6620337" y="3075057"/>
            <a:ext cx="4880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err="1"/>
              <a:t>라즈베리</a:t>
            </a:r>
            <a:r>
              <a:rPr lang="ko-KR" altLang="en-US" sz="4000" b="1" dirty="0"/>
              <a:t> 파이 코드</a:t>
            </a:r>
            <a:endParaRPr lang="en-US" altLang="ko-KR" sz="40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6694"/>
            <a:ext cx="6096000" cy="59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542D28-2A81-40C1-AED4-91544554128B}"/>
              </a:ext>
            </a:extLst>
          </p:cNvPr>
          <p:cNvSpPr txBox="1"/>
          <p:nvPr/>
        </p:nvSpPr>
        <p:spPr>
          <a:xfrm>
            <a:off x="2546556" y="127105"/>
            <a:ext cx="6897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라즈베리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 파이 코드</a:t>
            </a:r>
          </a:p>
        </p:txBody>
      </p:sp>
    </p:spTree>
    <p:extLst>
      <p:ext uri="{BB962C8B-B14F-4D97-AF65-F5344CB8AC3E}">
        <p14:creationId xmlns:p14="http://schemas.microsoft.com/office/powerpoint/2010/main" val="3440893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37707"/>
            <a:ext cx="12192000" cy="914400"/>
          </a:xfrm>
          <a:prstGeom prst="rect">
            <a:avLst/>
          </a:prstGeom>
          <a:solidFill>
            <a:srgbClr val="596F6E"/>
          </a:solidFill>
          <a:ln>
            <a:noFill/>
          </a:ln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이등변 삼각형 8"/>
          <p:cNvSpPr/>
          <p:nvPr/>
        </p:nvSpPr>
        <p:spPr>
          <a:xfrm>
            <a:off x="0" y="6166556"/>
            <a:ext cx="717628" cy="691444"/>
          </a:xfrm>
          <a:prstGeom prst="triangle">
            <a:avLst>
              <a:gd name="adj" fmla="val 0"/>
            </a:avLst>
          </a:prstGeom>
          <a:solidFill>
            <a:srgbClr val="596F6E"/>
          </a:solidFill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 rot="16200000">
            <a:off x="11487464" y="6153258"/>
            <a:ext cx="717628" cy="691444"/>
          </a:xfrm>
          <a:prstGeom prst="triangle">
            <a:avLst>
              <a:gd name="adj" fmla="val 0"/>
            </a:avLst>
          </a:prstGeom>
          <a:solidFill>
            <a:srgbClr val="596F6E"/>
          </a:solidFill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542D28-2A81-40C1-AED4-91544554128B}"/>
              </a:ext>
            </a:extLst>
          </p:cNvPr>
          <p:cNvSpPr txBox="1"/>
          <p:nvPr/>
        </p:nvSpPr>
        <p:spPr>
          <a:xfrm>
            <a:off x="2546556" y="127105"/>
            <a:ext cx="6897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라즈베리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 파이 코드 센서 실험 </a:t>
            </a:r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(</a:t>
            </a:r>
            <a:r>
              <a:rPr lang="ko-KR" altLang="en-US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영상</a:t>
            </a:r>
            <a:r>
              <a:rPr lang="en-US" altLang="ko-KR" sz="32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)</a:t>
            </a:r>
            <a:endParaRPr lang="ko-KR" altLang="en-US" sz="32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3" name="센서 울림">
            <a:hlinkClick r:id="" action="ppaction://media"/>
            <a:extLst>
              <a:ext uri="{FF2B5EF4-FFF2-40B4-BE49-F238E27FC236}">
                <a16:creationId xmlns:a16="http://schemas.microsoft.com/office/drawing/2014/main" id="{95881093-4DCC-461D-A04E-E1799C469D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32" y="896408"/>
            <a:ext cx="12191999" cy="603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61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3777</TotalTime>
  <Words>1047</Words>
  <Application>Microsoft Office PowerPoint</Application>
  <PresentationFormat>와이드스크린</PresentationFormat>
  <Paragraphs>145</Paragraphs>
  <Slides>19</Slides>
  <Notes>19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맑은 고딕</vt:lpstr>
      <vt:lpstr>에스코어 드림 8 Heavy</vt:lpstr>
      <vt:lpstr>휴먼매직체</vt:lpstr>
      <vt:lpstr>Arial</vt:lpstr>
      <vt:lpstr>Impact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JIHOON Lee</dc:creator>
  <cp:lastModifiedBy>PJS</cp:lastModifiedBy>
  <cp:revision>240</cp:revision>
  <dcterms:created xsi:type="dcterms:W3CDTF">2015-12-24T00:39:24Z</dcterms:created>
  <dcterms:modified xsi:type="dcterms:W3CDTF">2023-05-27T00:21:05Z</dcterms:modified>
</cp:coreProperties>
</file>